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256" r:id="rId5"/>
    <p:sldId id="257" r:id="rId6"/>
    <p:sldId id="455" r:id="rId7"/>
    <p:sldId id="451" r:id="rId8"/>
    <p:sldId id="452" r:id="rId9"/>
    <p:sldId id="288" r:id="rId10"/>
    <p:sldId id="290" r:id="rId11"/>
    <p:sldId id="462" r:id="rId12"/>
    <p:sldId id="464" r:id="rId13"/>
    <p:sldId id="478" r:id="rId14"/>
    <p:sldId id="465" r:id="rId15"/>
    <p:sldId id="466" r:id="rId16"/>
    <p:sldId id="445" r:id="rId17"/>
    <p:sldId id="467" r:id="rId18"/>
    <p:sldId id="446" r:id="rId19"/>
    <p:sldId id="468" r:id="rId20"/>
    <p:sldId id="469" r:id="rId21"/>
    <p:sldId id="277" r:id="rId22"/>
    <p:sldId id="481" r:id="rId23"/>
    <p:sldId id="470" r:id="rId24"/>
    <p:sldId id="482" r:id="rId25"/>
    <p:sldId id="447" r:id="rId26"/>
    <p:sldId id="483" r:id="rId27"/>
    <p:sldId id="333" r:id="rId28"/>
    <p:sldId id="479" r:id="rId29"/>
    <p:sldId id="263" r:id="rId30"/>
    <p:sldId id="286" r:id="rId31"/>
    <p:sldId id="264" r:id="rId32"/>
    <p:sldId id="472" r:id="rId33"/>
    <p:sldId id="476" r:id="rId34"/>
    <p:sldId id="276" r:id="rId35"/>
    <p:sldId id="269" r:id="rId36"/>
    <p:sldId id="279" r:id="rId37"/>
    <p:sldId id="265" r:id="rId38"/>
    <p:sldId id="266" r:id="rId39"/>
    <p:sldId id="267" r:id="rId40"/>
    <p:sldId id="475" r:id="rId41"/>
    <p:sldId id="292" r:id="rId42"/>
    <p:sldId id="484" r:id="rId43"/>
    <p:sldId id="486" r:id="rId44"/>
    <p:sldId id="294" r:id="rId45"/>
    <p:sldId id="268" r:id="rId46"/>
    <p:sldId id="291" r:id="rId47"/>
    <p:sldId id="273" r:id="rId48"/>
    <p:sldId id="480" r:id="rId49"/>
    <p:sldId id="461" r:id="rId50"/>
  </p:sldIdLst>
  <p:sldSz cx="9144000" cy="6858000" type="screen4x3"/>
  <p:notesSz cx="6805613"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 Kaye (John XXIII College)" initials="GK(XC" lastIdx="1" clrIdx="0">
    <p:extLst>
      <p:ext uri="{19B8F6BF-5375-455C-9EA6-DF929625EA0E}">
        <p15:presenceInfo xmlns:p15="http://schemas.microsoft.com/office/powerpoint/2012/main" userId="Gabriel Kaye (John XXIII Colleg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C62C7-5AFD-4740-A9B8-192C65FEAD89}" v="60" dt="2023-03-20T06:22:30.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a Aquino (John XXIII College)" userId="S::eaquino@student.cewa.edu.au::8b16cefc-abbe-479e-a128-44029e5dfa4c" providerId="AD" clId="Web-{DC16152F-D679-4EF9-AABB-DFA270A565EF}"/>
    <pc:docChg chg="addSld delSld">
      <pc:chgData name="Ella Aquino (John XXIII College)" userId="S::eaquino@student.cewa.edu.au::8b16cefc-abbe-479e-a128-44029e5dfa4c" providerId="AD" clId="Web-{DC16152F-D679-4EF9-AABB-DFA270A565EF}" dt="2020-04-30T00:42:55.503" v="1"/>
      <pc:docMkLst>
        <pc:docMk/>
      </pc:docMkLst>
      <pc:sldChg chg="new del">
        <pc:chgData name="Ella Aquino (John XXIII College)" userId="S::eaquino@student.cewa.edu.au::8b16cefc-abbe-479e-a128-44029e5dfa4c" providerId="AD" clId="Web-{DC16152F-D679-4EF9-AABB-DFA270A565EF}" dt="2020-04-30T00:42:55.503" v="1"/>
        <pc:sldMkLst>
          <pc:docMk/>
          <pc:sldMk cId="2104731501" sldId="478"/>
        </pc:sldMkLst>
      </pc:sldChg>
    </pc:docChg>
  </pc:docChgLst>
  <pc:docChgLst>
    <pc:chgData name="Georgia Wholley (John XXIII College)" userId="S::gwholley@student.cewa.edu.au::596c60b3-cdbe-4a5b-80f8-61525b3b4567" providerId="AD" clId="Web-{288E1113-4958-49B5-8EE9-DA4A7B779CC3}"/>
    <pc:docChg chg="modSld">
      <pc:chgData name="Georgia Wholley (John XXIII College)" userId="S::gwholley@student.cewa.edu.au::596c60b3-cdbe-4a5b-80f8-61525b3b4567" providerId="AD" clId="Web-{288E1113-4958-49B5-8EE9-DA4A7B779CC3}" dt="2020-04-09T16:14:30.408" v="3" actId="20577"/>
      <pc:docMkLst>
        <pc:docMk/>
      </pc:docMkLst>
      <pc:sldChg chg="modSp">
        <pc:chgData name="Georgia Wholley (John XXIII College)" userId="S::gwholley@student.cewa.edu.au::596c60b3-cdbe-4a5b-80f8-61525b3b4567" providerId="AD" clId="Web-{288E1113-4958-49B5-8EE9-DA4A7B779CC3}" dt="2020-04-09T16:14:30.408" v="2" actId="20577"/>
        <pc:sldMkLst>
          <pc:docMk/>
          <pc:sldMk cId="3633830628" sldId="459"/>
        </pc:sldMkLst>
        <pc:spChg chg="mod">
          <ac:chgData name="Georgia Wholley (John XXIII College)" userId="S::gwholley@student.cewa.edu.au::596c60b3-cdbe-4a5b-80f8-61525b3b4567" providerId="AD" clId="Web-{288E1113-4958-49B5-8EE9-DA4A7B779CC3}" dt="2020-04-09T16:14:30.408" v="2" actId="20577"/>
          <ac:spMkLst>
            <pc:docMk/>
            <pc:sldMk cId="3633830628" sldId="459"/>
            <ac:spMk id="3" creationId="{00000000-0000-0000-0000-000000000000}"/>
          </ac:spMkLst>
        </pc:spChg>
      </pc:sldChg>
    </pc:docChg>
  </pc:docChgLst>
  <pc:docChgLst>
    <pc:chgData name="Gabriel Kaye (John XXIII College)" userId="b351f603-05e9-4e5a-9a5e-49cd7c29b94a" providerId="ADAL" clId="{72540959-AD70-427A-81D9-1B9134516B5B}"/>
    <pc:docChg chg="custSel modSld">
      <pc:chgData name="Gabriel Kaye (John XXIII College)" userId="b351f603-05e9-4e5a-9a5e-49cd7c29b94a" providerId="ADAL" clId="{72540959-AD70-427A-81D9-1B9134516B5B}" dt="2020-03-31T06:32:01.270" v="1"/>
      <pc:docMkLst>
        <pc:docMk/>
      </pc:docMkLst>
      <pc:sldChg chg="addCm modCm">
        <pc:chgData name="Gabriel Kaye (John XXIII College)" userId="b351f603-05e9-4e5a-9a5e-49cd7c29b94a" providerId="ADAL" clId="{72540959-AD70-427A-81D9-1B9134516B5B}" dt="2020-03-31T06:32:01.270" v="1"/>
        <pc:sldMkLst>
          <pc:docMk/>
          <pc:sldMk cId="2913377730" sldId="256"/>
        </pc:sldMkLst>
      </pc:sldChg>
    </pc:docChg>
  </pc:docChgLst>
  <pc:docChgLst>
    <pc:chgData name="Joshua Dowdall (John XXIII College)" userId="S::jdowdall@student.cewa.edu.au::14d00744-786d-4072-a878-808a285ae66d" providerId="AD" clId="Web-{DCDC58CB-5EF8-4F12-BCCB-CCAF0EBE8423}"/>
    <pc:docChg chg="modSld">
      <pc:chgData name="Joshua Dowdall (John XXIII College)" userId="S::jdowdall@student.cewa.edu.au::14d00744-786d-4072-a878-808a285ae66d" providerId="AD" clId="Web-{DCDC58CB-5EF8-4F12-BCCB-CCAF0EBE8423}" dt="2020-04-09T02:35:16.138" v="5" actId="20577"/>
      <pc:docMkLst>
        <pc:docMk/>
      </pc:docMkLst>
      <pc:sldChg chg="modSp">
        <pc:chgData name="Joshua Dowdall (John XXIII College)" userId="S::jdowdall@student.cewa.edu.au::14d00744-786d-4072-a878-808a285ae66d" providerId="AD" clId="Web-{DCDC58CB-5EF8-4F12-BCCB-CCAF0EBE8423}" dt="2020-04-09T02:35:16.138" v="4" actId="20577"/>
        <pc:sldMkLst>
          <pc:docMk/>
          <pc:sldMk cId="186639270" sldId="268"/>
        </pc:sldMkLst>
        <pc:spChg chg="mod">
          <ac:chgData name="Joshua Dowdall (John XXIII College)" userId="S::jdowdall@student.cewa.edu.au::14d00744-786d-4072-a878-808a285ae66d" providerId="AD" clId="Web-{DCDC58CB-5EF8-4F12-BCCB-CCAF0EBE8423}" dt="2020-04-09T02:35:16.138" v="4" actId="20577"/>
          <ac:spMkLst>
            <pc:docMk/>
            <pc:sldMk cId="186639270" sldId="268"/>
            <ac:spMk id="3" creationId="{00000000-0000-0000-0000-000000000000}"/>
          </ac:spMkLst>
        </pc:spChg>
      </pc:sldChg>
    </pc:docChg>
  </pc:docChgLst>
  <pc:docChgLst>
    <pc:chgData name="Bella Pether (John XXIII College)" userId="S::ipether@student.cewa.edu.au::0579bf6e-986b-4a74-b82c-13a0b459b4f9" providerId="AD" clId="Web-{1A99CEEB-FF88-4661-ADB4-3181F18E1CF1}"/>
    <pc:docChg chg="modSld">
      <pc:chgData name="Bella Pether (John XXIII College)" userId="S::ipether@student.cewa.edu.au::0579bf6e-986b-4a74-b82c-13a0b459b4f9" providerId="AD" clId="Web-{1A99CEEB-FF88-4661-ADB4-3181F18E1CF1}" dt="2020-04-22T08:46:04.404" v="7" actId="20577"/>
      <pc:docMkLst>
        <pc:docMk/>
      </pc:docMkLst>
      <pc:sldChg chg="modSp">
        <pc:chgData name="Bella Pether (John XXIII College)" userId="S::ipether@student.cewa.edu.au::0579bf6e-986b-4a74-b82c-13a0b459b4f9" providerId="AD" clId="Web-{1A99CEEB-FF88-4661-ADB4-3181F18E1CF1}" dt="2020-04-22T08:46:04.404" v="7" actId="20577"/>
        <pc:sldMkLst>
          <pc:docMk/>
          <pc:sldMk cId="373030645" sldId="473"/>
        </pc:sldMkLst>
        <pc:spChg chg="mod">
          <ac:chgData name="Bella Pether (John XXIII College)" userId="S::ipether@student.cewa.edu.au::0579bf6e-986b-4a74-b82c-13a0b459b4f9" providerId="AD" clId="Web-{1A99CEEB-FF88-4661-ADB4-3181F18E1CF1}" dt="2020-04-22T08:46:04.404" v="7" actId="20577"/>
          <ac:spMkLst>
            <pc:docMk/>
            <pc:sldMk cId="373030645" sldId="473"/>
            <ac:spMk id="3" creationId="{00000000-0000-0000-0000-000000000000}"/>
          </ac:spMkLst>
        </pc:spChg>
      </pc:sldChg>
    </pc:docChg>
  </pc:docChgLst>
  <pc:docChgLst>
    <pc:chgData name="Ashlee Harris (John XXIII College)" userId="S::aharris12@student.cewa.edu.au::f57b6196-b95f-46d9-a407-60ef4601351f" providerId="AD" clId="Web-{3BB75D7D-672C-485B-8572-A88497DC836F}"/>
    <pc:docChg chg="modSld">
      <pc:chgData name="Ashlee Harris (John XXIII College)" userId="S::aharris12@student.cewa.edu.au::f57b6196-b95f-46d9-a407-60ef4601351f" providerId="AD" clId="Web-{3BB75D7D-672C-485B-8572-A88497DC836F}" dt="2020-04-09T02:48:21.691" v="7" actId="20577"/>
      <pc:docMkLst>
        <pc:docMk/>
      </pc:docMkLst>
      <pc:sldChg chg="modSp">
        <pc:chgData name="Ashlee Harris (John XXIII College)" userId="S::aharris12@student.cewa.edu.au::f57b6196-b95f-46d9-a407-60ef4601351f" providerId="AD" clId="Web-{3BB75D7D-672C-485B-8572-A88497DC836F}" dt="2020-04-09T02:48:21.676" v="6" actId="20577"/>
        <pc:sldMkLst>
          <pc:docMk/>
          <pc:sldMk cId="2801080546" sldId="264"/>
        </pc:sldMkLst>
        <pc:spChg chg="mod">
          <ac:chgData name="Ashlee Harris (John XXIII College)" userId="S::aharris12@student.cewa.edu.au::f57b6196-b95f-46d9-a407-60ef4601351f" providerId="AD" clId="Web-{3BB75D7D-672C-485B-8572-A88497DC836F}" dt="2020-04-09T02:48:21.676" v="6" actId="20577"/>
          <ac:spMkLst>
            <pc:docMk/>
            <pc:sldMk cId="2801080546" sldId="264"/>
            <ac:spMk id="3" creationId="{00000000-0000-0000-0000-000000000000}"/>
          </ac:spMkLst>
        </pc:spChg>
      </pc:sldChg>
    </pc:docChg>
  </pc:docChgLst>
  <pc:docChgLst>
    <pc:chgData name="Joshua Dowdall (John XXIII College)" userId="S::jdowdall@student.cewa.edu.au::14d00744-786d-4072-a878-808a285ae66d" providerId="AD" clId="Web-{75E3A52C-0592-4467-9FD3-5276AC7BAA6C}"/>
    <pc:docChg chg="delSld">
      <pc:chgData name="Joshua Dowdall (John XXIII College)" userId="S::jdowdall@student.cewa.edu.au::14d00744-786d-4072-a878-808a285ae66d" providerId="AD" clId="Web-{75E3A52C-0592-4467-9FD3-5276AC7BAA6C}" dt="2020-04-09T01:08:32.401" v="0"/>
      <pc:docMkLst>
        <pc:docMk/>
      </pc:docMkLst>
      <pc:sldChg chg="del">
        <pc:chgData name="Joshua Dowdall (John XXIII College)" userId="S::jdowdall@student.cewa.edu.au::14d00744-786d-4072-a878-808a285ae66d" providerId="AD" clId="Web-{75E3A52C-0592-4467-9FD3-5276AC7BAA6C}" dt="2020-04-09T01:08:32.401" v="0"/>
        <pc:sldMkLst>
          <pc:docMk/>
          <pc:sldMk cId="3112974864" sldId="444"/>
        </pc:sldMkLst>
      </pc:sldChg>
    </pc:docChg>
  </pc:docChgLst>
  <pc:docChgLst>
    <pc:chgData name="Stella Kenny (John XXIII College)" userId="61f2d573-d34a-4fe3-ae19-ecb9ce6e7f4a" providerId="ADAL" clId="{897366E5-9D83-9C49-B103-F98E0951D1D4}"/>
    <pc:docChg chg="modSld sldOrd">
      <pc:chgData name="Stella Kenny (John XXIII College)" userId="61f2d573-d34a-4fe3-ae19-ecb9ce6e7f4a" providerId="ADAL" clId="{897366E5-9D83-9C49-B103-F98E0951D1D4}" dt="2020-04-03T02:03:01.155" v="0"/>
      <pc:docMkLst>
        <pc:docMk/>
      </pc:docMkLst>
      <pc:sldChg chg="ord">
        <pc:chgData name="Stella Kenny (John XXIII College)" userId="61f2d573-d34a-4fe3-ae19-ecb9ce6e7f4a" providerId="ADAL" clId="{897366E5-9D83-9C49-B103-F98E0951D1D4}" dt="2020-04-03T02:03:01.155" v="0"/>
        <pc:sldMkLst>
          <pc:docMk/>
          <pc:sldMk cId="4016102682" sldId="468"/>
        </pc:sldMkLst>
      </pc:sldChg>
    </pc:docChg>
  </pc:docChgLst>
  <pc:docChgLst>
    <pc:chgData name="Tadhg Archer (John XXIII College)" userId="6adb8607-e23b-49b2-909d-fb507c298891" providerId="ADAL" clId="{8A0D8E79-3386-44E7-A79F-DBCFF6D6B3C9}"/>
    <pc:docChg chg="modSld sldOrd">
      <pc:chgData name="Tadhg Archer (John XXIII College)" userId="6adb8607-e23b-49b2-909d-fb507c298891" providerId="ADAL" clId="{8A0D8E79-3386-44E7-A79F-DBCFF6D6B3C9}" dt="2020-04-09T05:32:20.793" v="2" actId="6549"/>
      <pc:docMkLst>
        <pc:docMk/>
      </pc:docMkLst>
      <pc:sldChg chg="modSp mod">
        <pc:chgData name="Tadhg Archer (John XXIII College)" userId="6adb8607-e23b-49b2-909d-fb507c298891" providerId="ADAL" clId="{8A0D8E79-3386-44E7-A79F-DBCFF6D6B3C9}" dt="2020-04-09T05:32:20.793" v="2" actId="6549"/>
        <pc:sldMkLst>
          <pc:docMk/>
          <pc:sldMk cId="2801080546" sldId="264"/>
        </pc:sldMkLst>
        <pc:spChg chg="mod">
          <ac:chgData name="Tadhg Archer (John XXIII College)" userId="6adb8607-e23b-49b2-909d-fb507c298891" providerId="ADAL" clId="{8A0D8E79-3386-44E7-A79F-DBCFF6D6B3C9}" dt="2020-04-09T05:32:20.793" v="2" actId="6549"/>
          <ac:spMkLst>
            <pc:docMk/>
            <pc:sldMk cId="2801080546" sldId="264"/>
            <ac:spMk id="3" creationId="{00000000-0000-0000-0000-000000000000}"/>
          </ac:spMkLst>
        </pc:spChg>
      </pc:sldChg>
      <pc:sldChg chg="ord">
        <pc:chgData name="Tadhg Archer (John XXIII College)" userId="6adb8607-e23b-49b2-909d-fb507c298891" providerId="ADAL" clId="{8A0D8E79-3386-44E7-A79F-DBCFF6D6B3C9}" dt="2020-04-09T05:15:07.805" v="1"/>
        <pc:sldMkLst>
          <pc:docMk/>
          <pc:sldMk cId="1490851064" sldId="286"/>
        </pc:sldMkLst>
      </pc:sldChg>
    </pc:docChg>
  </pc:docChgLst>
  <pc:docChgLst>
    <pc:chgData name="Lucas Limnios (John XXIII College)" userId="S::llimnios@student.cewa.edu.au::526f9866-f76c-4074-882a-ea1f099c9ddd" providerId="AD" clId="Web-{FE2BEE84-5DA4-4039-AA8F-0CF337478913}"/>
    <pc:docChg chg="addSld delSld">
      <pc:chgData name="Lucas Limnios (John XXIII College)" userId="S::llimnios@student.cewa.edu.au::526f9866-f76c-4074-882a-ea1f099c9ddd" providerId="AD" clId="Web-{FE2BEE84-5DA4-4039-AA8F-0CF337478913}" dt="2020-04-07T04:55:38.654" v="1"/>
      <pc:docMkLst>
        <pc:docMk/>
      </pc:docMkLst>
      <pc:sldChg chg="add del">
        <pc:chgData name="Lucas Limnios (John XXIII College)" userId="S::llimnios@student.cewa.edu.au::526f9866-f76c-4074-882a-ea1f099c9ddd" providerId="AD" clId="Web-{FE2BEE84-5DA4-4039-AA8F-0CF337478913}" dt="2020-04-07T04:55:38.654" v="1"/>
        <pc:sldMkLst>
          <pc:docMk/>
          <pc:sldMk cId="3633830628" sldId="459"/>
        </pc:sldMkLst>
      </pc:sldChg>
    </pc:docChg>
  </pc:docChgLst>
  <pc:docChgLst>
    <pc:chgData name="Morgan Ball (John XXIII College - Mount Claremont)" userId="c9fe06fd-15b9-4aef-8f74-cc6223a5ec1f" providerId="ADAL" clId="{A15C62C7-5AFD-4740-A9B8-192C65FEAD89}"/>
    <pc:docChg chg="undo custSel addSld delSld modSld sldOrd">
      <pc:chgData name="Morgan Ball (John XXIII College - Mount Claremont)" userId="c9fe06fd-15b9-4aef-8f74-cc6223a5ec1f" providerId="ADAL" clId="{A15C62C7-5AFD-4740-A9B8-192C65FEAD89}" dt="2023-03-20T07:10:03.806" v="343" actId="47"/>
      <pc:docMkLst>
        <pc:docMk/>
      </pc:docMkLst>
      <pc:sldChg chg="delCm">
        <pc:chgData name="Morgan Ball (John XXIII College - Mount Claremont)" userId="c9fe06fd-15b9-4aef-8f74-cc6223a5ec1f" providerId="ADAL" clId="{A15C62C7-5AFD-4740-A9B8-192C65FEAD89}" dt="2023-03-17T05:35:12.539" v="49" actId="1592"/>
        <pc:sldMkLst>
          <pc:docMk/>
          <pc:sldMk cId="2913377730" sldId="256"/>
        </pc:sldMkLst>
      </pc:sldChg>
      <pc:sldChg chg="modSp mod">
        <pc:chgData name="Morgan Ball (John XXIII College - Mount Claremont)" userId="c9fe06fd-15b9-4aef-8f74-cc6223a5ec1f" providerId="ADAL" clId="{A15C62C7-5AFD-4740-A9B8-192C65FEAD89}" dt="2023-03-15T00:17:19.419" v="32" actId="403"/>
        <pc:sldMkLst>
          <pc:docMk/>
          <pc:sldMk cId="1432538317" sldId="257"/>
        </pc:sldMkLst>
        <pc:spChg chg="mod">
          <ac:chgData name="Morgan Ball (John XXIII College - Mount Claremont)" userId="c9fe06fd-15b9-4aef-8f74-cc6223a5ec1f" providerId="ADAL" clId="{A15C62C7-5AFD-4740-A9B8-192C65FEAD89}" dt="2023-03-15T00:16:16.063" v="28" actId="20577"/>
          <ac:spMkLst>
            <pc:docMk/>
            <pc:sldMk cId="1432538317" sldId="257"/>
            <ac:spMk id="2" creationId="{00000000-0000-0000-0000-000000000000}"/>
          </ac:spMkLst>
        </pc:spChg>
        <pc:spChg chg="mod">
          <ac:chgData name="Morgan Ball (John XXIII College - Mount Claremont)" userId="c9fe06fd-15b9-4aef-8f74-cc6223a5ec1f" providerId="ADAL" clId="{A15C62C7-5AFD-4740-A9B8-192C65FEAD89}" dt="2023-03-15T00:17:19.419" v="32" actId="403"/>
          <ac:spMkLst>
            <pc:docMk/>
            <pc:sldMk cId="1432538317" sldId="257"/>
            <ac:spMk id="3" creationId="{00000000-0000-0000-0000-000000000000}"/>
          </ac:spMkLst>
        </pc:spChg>
      </pc:sldChg>
      <pc:sldChg chg="del">
        <pc:chgData name="Morgan Ball (John XXIII College - Mount Claremont)" userId="c9fe06fd-15b9-4aef-8f74-cc6223a5ec1f" providerId="ADAL" clId="{A15C62C7-5AFD-4740-A9B8-192C65FEAD89}" dt="2023-03-16T04:08:36.883" v="48" actId="47"/>
        <pc:sldMkLst>
          <pc:docMk/>
          <pc:sldMk cId="2450888148" sldId="275"/>
        </pc:sldMkLst>
      </pc:sldChg>
      <pc:sldChg chg="addSp delSp modSp mod">
        <pc:chgData name="Morgan Ball (John XXIII College - Mount Claremont)" userId="c9fe06fd-15b9-4aef-8f74-cc6223a5ec1f" providerId="ADAL" clId="{A15C62C7-5AFD-4740-A9B8-192C65FEAD89}" dt="2023-03-17T06:50:38.130" v="213" actId="255"/>
        <pc:sldMkLst>
          <pc:docMk/>
          <pc:sldMk cId="0" sldId="277"/>
        </pc:sldMkLst>
        <pc:spChg chg="add del mod">
          <ac:chgData name="Morgan Ball (John XXIII College - Mount Claremont)" userId="c9fe06fd-15b9-4aef-8f74-cc6223a5ec1f" providerId="ADAL" clId="{A15C62C7-5AFD-4740-A9B8-192C65FEAD89}" dt="2023-03-17T06:48:29.213" v="180" actId="478"/>
          <ac:spMkLst>
            <pc:docMk/>
            <pc:sldMk cId="0" sldId="277"/>
            <ac:spMk id="2" creationId="{A0BF051E-D75B-B564-FB91-E19EA704DC0D}"/>
          </ac:spMkLst>
        </pc:spChg>
        <pc:spChg chg="add mod">
          <ac:chgData name="Morgan Ball (John XXIII College - Mount Claremont)" userId="c9fe06fd-15b9-4aef-8f74-cc6223a5ec1f" providerId="ADAL" clId="{A15C62C7-5AFD-4740-A9B8-192C65FEAD89}" dt="2023-03-17T06:50:38.130" v="213" actId="255"/>
          <ac:spMkLst>
            <pc:docMk/>
            <pc:sldMk cId="0" sldId="277"/>
            <ac:spMk id="4" creationId="{4682791C-D70E-B489-CEE2-4D60E40FE071}"/>
          </ac:spMkLst>
        </pc:spChg>
        <pc:spChg chg="del">
          <ac:chgData name="Morgan Ball (John XXIII College - Mount Claremont)" userId="c9fe06fd-15b9-4aef-8f74-cc6223a5ec1f" providerId="ADAL" clId="{A15C62C7-5AFD-4740-A9B8-192C65FEAD89}" dt="2023-03-17T06:48:27.763" v="179" actId="478"/>
          <ac:spMkLst>
            <pc:docMk/>
            <pc:sldMk cId="0" sldId="277"/>
            <ac:spMk id="14338" creationId="{4EAD4990-2E13-BFA8-4673-37B16AD22DEE}"/>
          </ac:spMkLst>
        </pc:spChg>
        <pc:spChg chg="mod">
          <ac:chgData name="Morgan Ball (John XXIII College - Mount Claremont)" userId="c9fe06fd-15b9-4aef-8f74-cc6223a5ec1f" providerId="ADAL" clId="{A15C62C7-5AFD-4740-A9B8-192C65FEAD89}" dt="2023-03-17T06:48:22.619" v="177" actId="27636"/>
          <ac:spMkLst>
            <pc:docMk/>
            <pc:sldMk cId="0" sldId="277"/>
            <ac:spMk id="27651" creationId="{7F6FA2DC-20A9-11FC-B4A0-DAD9DBE3D9B7}"/>
          </ac:spMkLst>
        </pc:spChg>
        <pc:picChg chg="mod">
          <ac:chgData name="Morgan Ball (John XXIII College - Mount Claremont)" userId="c9fe06fd-15b9-4aef-8f74-cc6223a5ec1f" providerId="ADAL" clId="{A15C62C7-5AFD-4740-A9B8-192C65FEAD89}" dt="2023-03-17T06:48:33.908" v="181" actId="1076"/>
          <ac:picMkLst>
            <pc:docMk/>
            <pc:sldMk cId="0" sldId="277"/>
            <ac:picMk id="14340" creationId="{96E3E216-61C0-6C37-62AD-9C9473EF48BF}"/>
          </ac:picMkLst>
        </pc:picChg>
      </pc:sldChg>
      <pc:sldChg chg="del">
        <pc:chgData name="Morgan Ball (John XXIII College - Mount Claremont)" userId="c9fe06fd-15b9-4aef-8f74-cc6223a5ec1f" providerId="ADAL" clId="{A15C62C7-5AFD-4740-A9B8-192C65FEAD89}" dt="2023-03-16T04:08:35.976" v="47" actId="47"/>
        <pc:sldMkLst>
          <pc:docMk/>
          <pc:sldMk cId="3340468065" sldId="277"/>
        </pc:sldMkLst>
      </pc:sldChg>
      <pc:sldChg chg="del">
        <pc:chgData name="Morgan Ball (John XXIII College - Mount Claremont)" userId="c9fe06fd-15b9-4aef-8f74-cc6223a5ec1f" providerId="ADAL" clId="{A15C62C7-5AFD-4740-A9B8-192C65FEAD89}" dt="2023-03-15T00:19:28.046" v="44" actId="47"/>
        <pc:sldMkLst>
          <pc:docMk/>
          <pc:sldMk cId="569411281" sldId="283"/>
        </pc:sldMkLst>
      </pc:sldChg>
      <pc:sldChg chg="add ord">
        <pc:chgData name="Morgan Ball (John XXIII College - Mount Claremont)" userId="c9fe06fd-15b9-4aef-8f74-cc6223a5ec1f" providerId="ADAL" clId="{A15C62C7-5AFD-4740-A9B8-192C65FEAD89}" dt="2023-03-17T07:13:31.069" v="341"/>
        <pc:sldMkLst>
          <pc:docMk/>
          <pc:sldMk cId="0" sldId="333"/>
        </pc:sldMkLst>
      </pc:sldChg>
      <pc:sldChg chg="modSp mod">
        <pc:chgData name="Morgan Ball (John XXIII College - Mount Claremont)" userId="c9fe06fd-15b9-4aef-8f74-cc6223a5ec1f" providerId="ADAL" clId="{A15C62C7-5AFD-4740-A9B8-192C65FEAD89}" dt="2023-03-17T06:52:44.286" v="255" actId="5793"/>
        <pc:sldMkLst>
          <pc:docMk/>
          <pc:sldMk cId="46606273" sldId="447"/>
        </pc:sldMkLst>
        <pc:spChg chg="mod">
          <ac:chgData name="Morgan Ball (John XXIII College - Mount Claremont)" userId="c9fe06fd-15b9-4aef-8f74-cc6223a5ec1f" providerId="ADAL" clId="{A15C62C7-5AFD-4740-A9B8-192C65FEAD89}" dt="2023-03-17T06:52:44.286" v="255" actId="5793"/>
          <ac:spMkLst>
            <pc:docMk/>
            <pc:sldMk cId="46606273" sldId="447"/>
            <ac:spMk id="3" creationId="{00000000-0000-0000-0000-000000000000}"/>
          </ac:spMkLst>
        </pc:spChg>
      </pc:sldChg>
      <pc:sldChg chg="del">
        <pc:chgData name="Morgan Ball (John XXIII College - Mount Claremont)" userId="c9fe06fd-15b9-4aef-8f74-cc6223a5ec1f" providerId="ADAL" clId="{A15C62C7-5AFD-4740-A9B8-192C65FEAD89}" dt="2023-03-15T00:15:37.953" v="17" actId="47"/>
        <pc:sldMkLst>
          <pc:docMk/>
          <pc:sldMk cId="2562361511" sldId="453"/>
        </pc:sldMkLst>
      </pc:sldChg>
      <pc:sldChg chg="del">
        <pc:chgData name="Morgan Ball (John XXIII College - Mount Claremont)" userId="c9fe06fd-15b9-4aef-8f74-cc6223a5ec1f" providerId="ADAL" clId="{A15C62C7-5AFD-4740-A9B8-192C65FEAD89}" dt="2023-03-15T00:15:15.259" v="4" actId="47"/>
        <pc:sldMkLst>
          <pc:docMk/>
          <pc:sldMk cId="141600856" sldId="454"/>
        </pc:sldMkLst>
      </pc:sldChg>
      <pc:sldChg chg="modSp mod">
        <pc:chgData name="Morgan Ball (John XXIII College - Mount Claremont)" userId="c9fe06fd-15b9-4aef-8f74-cc6223a5ec1f" providerId="ADAL" clId="{A15C62C7-5AFD-4740-A9B8-192C65FEAD89}" dt="2023-03-15T00:15:31.184" v="15" actId="20577"/>
        <pc:sldMkLst>
          <pc:docMk/>
          <pc:sldMk cId="2639554622" sldId="455"/>
        </pc:sldMkLst>
        <pc:spChg chg="mod">
          <ac:chgData name="Morgan Ball (John XXIII College - Mount Claremont)" userId="c9fe06fd-15b9-4aef-8f74-cc6223a5ec1f" providerId="ADAL" clId="{A15C62C7-5AFD-4740-A9B8-192C65FEAD89}" dt="2023-03-15T00:15:31.184" v="15" actId="20577"/>
          <ac:spMkLst>
            <pc:docMk/>
            <pc:sldMk cId="2639554622" sldId="455"/>
            <ac:spMk id="2" creationId="{00000000-0000-0000-0000-000000000000}"/>
          </ac:spMkLst>
        </pc:spChg>
      </pc:sldChg>
      <pc:sldChg chg="del">
        <pc:chgData name="Morgan Ball (John XXIII College - Mount Claremont)" userId="c9fe06fd-15b9-4aef-8f74-cc6223a5ec1f" providerId="ADAL" clId="{A15C62C7-5AFD-4740-A9B8-192C65FEAD89}" dt="2023-03-15T00:15:20.066" v="5" actId="47"/>
        <pc:sldMkLst>
          <pc:docMk/>
          <pc:sldMk cId="83719376" sldId="457"/>
        </pc:sldMkLst>
      </pc:sldChg>
      <pc:sldChg chg="del">
        <pc:chgData name="Morgan Ball (John XXIII College - Mount Claremont)" userId="c9fe06fd-15b9-4aef-8f74-cc6223a5ec1f" providerId="ADAL" clId="{A15C62C7-5AFD-4740-A9B8-192C65FEAD89}" dt="2023-03-15T00:15:21.426" v="6" actId="47"/>
        <pc:sldMkLst>
          <pc:docMk/>
          <pc:sldMk cId="4288114834" sldId="458"/>
        </pc:sldMkLst>
      </pc:sldChg>
      <pc:sldChg chg="del">
        <pc:chgData name="Morgan Ball (John XXIII College - Mount Claremont)" userId="c9fe06fd-15b9-4aef-8f74-cc6223a5ec1f" providerId="ADAL" clId="{A15C62C7-5AFD-4740-A9B8-192C65FEAD89}" dt="2023-03-15T00:15:24.054" v="7" actId="47"/>
        <pc:sldMkLst>
          <pc:docMk/>
          <pc:sldMk cId="3633830628" sldId="459"/>
        </pc:sldMkLst>
      </pc:sldChg>
      <pc:sldChg chg="del">
        <pc:chgData name="Morgan Ball (John XXIII College - Mount Claremont)" userId="c9fe06fd-15b9-4aef-8f74-cc6223a5ec1f" providerId="ADAL" clId="{A15C62C7-5AFD-4740-A9B8-192C65FEAD89}" dt="2023-03-15T00:15:35.600" v="16" actId="47"/>
        <pc:sldMkLst>
          <pc:docMk/>
          <pc:sldMk cId="919142922" sldId="460"/>
        </pc:sldMkLst>
      </pc:sldChg>
      <pc:sldChg chg="del">
        <pc:chgData name="Morgan Ball (John XXIII College - Mount Claremont)" userId="c9fe06fd-15b9-4aef-8f74-cc6223a5ec1f" providerId="ADAL" clId="{A15C62C7-5AFD-4740-A9B8-192C65FEAD89}" dt="2023-03-15T00:17:43.620" v="33" actId="47"/>
        <pc:sldMkLst>
          <pc:docMk/>
          <pc:sldMk cId="663309101" sldId="463"/>
        </pc:sldMkLst>
      </pc:sldChg>
      <pc:sldChg chg="modSp mod">
        <pc:chgData name="Morgan Ball (John XXIII College - Mount Claremont)" userId="c9fe06fd-15b9-4aef-8f74-cc6223a5ec1f" providerId="ADAL" clId="{A15C62C7-5AFD-4740-A9B8-192C65FEAD89}" dt="2023-03-17T06:14:37.288" v="169" actId="20577"/>
        <pc:sldMkLst>
          <pc:docMk/>
          <pc:sldMk cId="4016102682" sldId="468"/>
        </pc:sldMkLst>
        <pc:spChg chg="mod">
          <ac:chgData name="Morgan Ball (John XXIII College - Mount Claremont)" userId="c9fe06fd-15b9-4aef-8f74-cc6223a5ec1f" providerId="ADAL" clId="{A15C62C7-5AFD-4740-A9B8-192C65FEAD89}" dt="2023-03-17T06:14:37.288" v="169" actId="20577"/>
          <ac:spMkLst>
            <pc:docMk/>
            <pc:sldMk cId="4016102682" sldId="468"/>
            <ac:spMk id="3" creationId="{00000000-0000-0000-0000-000000000000}"/>
          </ac:spMkLst>
        </pc:spChg>
      </pc:sldChg>
      <pc:sldChg chg="modSp mod modNotesTx">
        <pc:chgData name="Morgan Ball (John XXIII College - Mount Claremont)" userId="c9fe06fd-15b9-4aef-8f74-cc6223a5ec1f" providerId="ADAL" clId="{A15C62C7-5AFD-4740-A9B8-192C65FEAD89}" dt="2023-03-17T06:47:56.342" v="175" actId="20577"/>
        <pc:sldMkLst>
          <pc:docMk/>
          <pc:sldMk cId="4156978006" sldId="469"/>
        </pc:sldMkLst>
        <pc:spChg chg="mod">
          <ac:chgData name="Morgan Ball (John XXIII College - Mount Claremont)" userId="c9fe06fd-15b9-4aef-8f74-cc6223a5ec1f" providerId="ADAL" clId="{A15C62C7-5AFD-4740-A9B8-192C65FEAD89}" dt="2023-03-17T06:47:54.089" v="174" actId="255"/>
          <ac:spMkLst>
            <pc:docMk/>
            <pc:sldMk cId="4156978006" sldId="469"/>
            <ac:spMk id="3" creationId="{00000000-0000-0000-0000-000000000000}"/>
          </ac:spMkLst>
        </pc:spChg>
      </pc:sldChg>
      <pc:sldChg chg="modSp mod">
        <pc:chgData name="Morgan Ball (John XXIII College - Mount Claremont)" userId="c9fe06fd-15b9-4aef-8f74-cc6223a5ec1f" providerId="ADAL" clId="{A15C62C7-5AFD-4740-A9B8-192C65FEAD89}" dt="2023-03-17T06:51:47.320" v="242"/>
        <pc:sldMkLst>
          <pc:docMk/>
          <pc:sldMk cId="4153815750" sldId="470"/>
        </pc:sldMkLst>
        <pc:spChg chg="mod">
          <ac:chgData name="Morgan Ball (John XXIII College - Mount Claremont)" userId="c9fe06fd-15b9-4aef-8f74-cc6223a5ec1f" providerId="ADAL" clId="{A15C62C7-5AFD-4740-A9B8-192C65FEAD89}" dt="2023-03-17T06:51:47.320" v="242"/>
          <ac:spMkLst>
            <pc:docMk/>
            <pc:sldMk cId="4153815750" sldId="470"/>
            <ac:spMk id="3" creationId="{00000000-0000-0000-0000-000000000000}"/>
          </ac:spMkLst>
        </pc:spChg>
      </pc:sldChg>
      <pc:sldChg chg="del">
        <pc:chgData name="Morgan Ball (John XXIII College - Mount Claremont)" userId="c9fe06fd-15b9-4aef-8f74-cc6223a5ec1f" providerId="ADAL" clId="{A15C62C7-5AFD-4740-A9B8-192C65FEAD89}" dt="2023-03-17T06:47:58.709" v="176" actId="47"/>
        <pc:sldMkLst>
          <pc:docMk/>
          <pc:sldMk cId="1350705928" sldId="471"/>
        </pc:sldMkLst>
      </pc:sldChg>
      <pc:sldChg chg="del">
        <pc:chgData name="Morgan Ball (John XXIII College - Mount Claremont)" userId="c9fe06fd-15b9-4aef-8f74-cc6223a5ec1f" providerId="ADAL" clId="{A15C62C7-5AFD-4740-A9B8-192C65FEAD89}" dt="2023-03-20T07:10:03.806" v="343" actId="47"/>
        <pc:sldMkLst>
          <pc:docMk/>
          <pc:sldMk cId="373030645" sldId="473"/>
        </pc:sldMkLst>
      </pc:sldChg>
      <pc:sldChg chg="del">
        <pc:chgData name="Morgan Ball (John XXIII College - Mount Claremont)" userId="c9fe06fd-15b9-4aef-8f74-cc6223a5ec1f" providerId="ADAL" clId="{A15C62C7-5AFD-4740-A9B8-192C65FEAD89}" dt="2023-03-15T00:19:16.656" v="43" actId="47"/>
        <pc:sldMkLst>
          <pc:docMk/>
          <pc:sldMk cId="171530831" sldId="477"/>
        </pc:sldMkLst>
      </pc:sldChg>
      <pc:sldChg chg="addSp add mod">
        <pc:chgData name="Morgan Ball (John XXIII College - Mount Claremont)" userId="c9fe06fd-15b9-4aef-8f74-cc6223a5ec1f" providerId="ADAL" clId="{A15C62C7-5AFD-4740-A9B8-192C65FEAD89}" dt="2023-03-15T00:17:53.295" v="35" actId="9405"/>
        <pc:sldMkLst>
          <pc:docMk/>
          <pc:sldMk cId="2872799477" sldId="478"/>
        </pc:sldMkLst>
        <pc:inkChg chg="add">
          <ac:chgData name="Morgan Ball (John XXIII College - Mount Claremont)" userId="c9fe06fd-15b9-4aef-8f74-cc6223a5ec1f" providerId="ADAL" clId="{A15C62C7-5AFD-4740-A9B8-192C65FEAD89}" dt="2023-03-15T00:17:53.295" v="35" actId="9405"/>
          <ac:inkMkLst>
            <pc:docMk/>
            <pc:sldMk cId="2872799477" sldId="478"/>
            <ac:inkMk id="4" creationId="{DF9E2312-50B3-3F2F-AFF8-7108C47B9D62}"/>
          </ac:inkMkLst>
        </pc:inkChg>
      </pc:sldChg>
      <pc:sldChg chg="addSp add mod">
        <pc:chgData name="Morgan Ball (John XXIII College - Mount Claremont)" userId="c9fe06fd-15b9-4aef-8f74-cc6223a5ec1f" providerId="ADAL" clId="{A15C62C7-5AFD-4740-A9B8-192C65FEAD89}" dt="2023-03-15T00:18:08.978" v="37" actId="9405"/>
        <pc:sldMkLst>
          <pc:docMk/>
          <pc:sldMk cId="319698746" sldId="479"/>
        </pc:sldMkLst>
        <pc:inkChg chg="add">
          <ac:chgData name="Morgan Ball (John XXIII College - Mount Claremont)" userId="c9fe06fd-15b9-4aef-8f74-cc6223a5ec1f" providerId="ADAL" clId="{A15C62C7-5AFD-4740-A9B8-192C65FEAD89}" dt="2023-03-15T00:18:08.978" v="37" actId="9405"/>
          <ac:inkMkLst>
            <pc:docMk/>
            <pc:sldMk cId="319698746" sldId="479"/>
            <ac:inkMk id="5" creationId="{C429156B-99CE-F72C-B662-ABB2C427849C}"/>
          </ac:inkMkLst>
        </pc:inkChg>
      </pc:sldChg>
      <pc:sldChg chg="addSp modSp add mod">
        <pc:chgData name="Morgan Ball (John XXIII College - Mount Claremont)" userId="c9fe06fd-15b9-4aef-8f74-cc6223a5ec1f" providerId="ADAL" clId="{A15C62C7-5AFD-4740-A9B8-192C65FEAD89}" dt="2023-03-15T00:18:29.292" v="42"/>
        <pc:sldMkLst>
          <pc:docMk/>
          <pc:sldMk cId="2601424754" sldId="480"/>
        </pc:sldMkLst>
        <pc:grpChg chg="mod">
          <ac:chgData name="Morgan Ball (John XXIII College - Mount Claremont)" userId="c9fe06fd-15b9-4aef-8f74-cc6223a5ec1f" providerId="ADAL" clId="{A15C62C7-5AFD-4740-A9B8-192C65FEAD89}" dt="2023-03-15T00:18:29.292" v="42"/>
          <ac:grpSpMkLst>
            <pc:docMk/>
            <pc:sldMk cId="2601424754" sldId="480"/>
            <ac:grpSpMk id="9" creationId="{F1A5E233-A869-E01A-F5B1-6FDFAE8249F4}"/>
          </ac:grpSpMkLst>
        </pc:grpChg>
        <pc:inkChg chg="add mod">
          <ac:chgData name="Morgan Ball (John XXIII College - Mount Claremont)" userId="c9fe06fd-15b9-4aef-8f74-cc6223a5ec1f" providerId="ADAL" clId="{A15C62C7-5AFD-4740-A9B8-192C65FEAD89}" dt="2023-03-15T00:18:29.292" v="42"/>
          <ac:inkMkLst>
            <pc:docMk/>
            <pc:sldMk cId="2601424754" sldId="480"/>
            <ac:inkMk id="6" creationId="{4D469365-B668-FCCF-DD40-9D8EEA474469}"/>
          </ac:inkMkLst>
        </pc:inkChg>
        <pc:inkChg chg="add mod">
          <ac:chgData name="Morgan Ball (John XXIII College - Mount Claremont)" userId="c9fe06fd-15b9-4aef-8f74-cc6223a5ec1f" providerId="ADAL" clId="{A15C62C7-5AFD-4740-A9B8-192C65FEAD89}" dt="2023-03-15T00:18:29.292" v="42"/>
          <ac:inkMkLst>
            <pc:docMk/>
            <pc:sldMk cId="2601424754" sldId="480"/>
            <ac:inkMk id="7" creationId="{47CFA25B-A070-621E-B2D4-4ED0E4802B14}"/>
          </ac:inkMkLst>
        </pc:inkChg>
        <pc:inkChg chg="add mod">
          <ac:chgData name="Morgan Ball (John XXIII College - Mount Claremont)" userId="c9fe06fd-15b9-4aef-8f74-cc6223a5ec1f" providerId="ADAL" clId="{A15C62C7-5AFD-4740-A9B8-192C65FEAD89}" dt="2023-03-15T00:18:29.292" v="42"/>
          <ac:inkMkLst>
            <pc:docMk/>
            <pc:sldMk cId="2601424754" sldId="480"/>
            <ac:inkMk id="8" creationId="{22056104-037A-A888-C9F8-1EE4F910737A}"/>
          </ac:inkMkLst>
        </pc:inkChg>
      </pc:sldChg>
      <pc:sldChg chg="modSp mod">
        <pc:chgData name="Morgan Ball (John XXIII College - Mount Claremont)" userId="c9fe06fd-15b9-4aef-8f74-cc6223a5ec1f" providerId="ADAL" clId="{A15C62C7-5AFD-4740-A9B8-192C65FEAD89}" dt="2023-03-17T06:50:33.870" v="212" actId="1076"/>
        <pc:sldMkLst>
          <pc:docMk/>
          <pc:sldMk cId="0" sldId="481"/>
        </pc:sldMkLst>
        <pc:spChg chg="mod">
          <ac:chgData name="Morgan Ball (John XXIII College - Mount Claremont)" userId="c9fe06fd-15b9-4aef-8f74-cc6223a5ec1f" providerId="ADAL" clId="{A15C62C7-5AFD-4740-A9B8-192C65FEAD89}" dt="2023-03-17T06:50:33.870" v="212" actId="1076"/>
          <ac:spMkLst>
            <pc:docMk/>
            <pc:sldMk cId="0" sldId="481"/>
            <ac:spMk id="17410" creationId="{AF129A36-641D-B4BA-9A14-070E785A5951}"/>
          </ac:spMkLst>
        </pc:spChg>
        <pc:spChg chg="mod">
          <ac:chgData name="Morgan Ball (John XXIII College - Mount Claremont)" userId="c9fe06fd-15b9-4aef-8f74-cc6223a5ec1f" providerId="ADAL" clId="{A15C62C7-5AFD-4740-A9B8-192C65FEAD89}" dt="2023-03-17T06:48:54.015" v="186" actId="20577"/>
          <ac:spMkLst>
            <pc:docMk/>
            <pc:sldMk cId="0" sldId="481"/>
            <ac:spMk id="29699" creationId="{50F83138-D489-47BA-CDB8-A70A1A0CB509}"/>
          </ac:spMkLst>
        </pc:spChg>
        <pc:picChg chg="mod">
          <ac:chgData name="Morgan Ball (John XXIII College - Mount Claremont)" userId="c9fe06fd-15b9-4aef-8f74-cc6223a5ec1f" providerId="ADAL" clId="{A15C62C7-5AFD-4740-A9B8-192C65FEAD89}" dt="2023-03-17T06:48:45.886" v="183" actId="1076"/>
          <ac:picMkLst>
            <pc:docMk/>
            <pc:sldMk cId="0" sldId="481"/>
            <ac:picMk id="15364" creationId="{A79EA550-8E5F-47BB-00B8-5CA7BEC46B6D}"/>
          </ac:picMkLst>
        </pc:picChg>
      </pc:sldChg>
      <pc:sldChg chg="addSp delSp modSp del mod modAnim">
        <pc:chgData name="Morgan Ball (John XXIII College - Mount Claremont)" userId="c9fe06fd-15b9-4aef-8f74-cc6223a5ec1f" providerId="ADAL" clId="{A15C62C7-5AFD-4740-A9B8-192C65FEAD89}" dt="2023-03-17T06:55:11.597" v="338" actId="1076"/>
        <pc:sldMkLst>
          <pc:docMk/>
          <pc:sldMk cId="0" sldId="482"/>
        </pc:sldMkLst>
        <pc:spChg chg="add mod">
          <ac:chgData name="Morgan Ball (John XXIII College - Mount Claremont)" userId="c9fe06fd-15b9-4aef-8f74-cc6223a5ec1f" providerId="ADAL" clId="{A15C62C7-5AFD-4740-A9B8-192C65FEAD89}" dt="2023-03-17T06:50:57.773" v="235" actId="14100"/>
          <ac:spMkLst>
            <pc:docMk/>
            <pc:sldMk cId="0" sldId="482"/>
            <ac:spMk id="2" creationId="{6E1ED77C-0C5E-6586-9FAF-FAA720595EF5}"/>
          </ac:spMkLst>
        </pc:spChg>
        <pc:spChg chg="add del mod">
          <ac:chgData name="Morgan Ball (John XXIII College - Mount Claremont)" userId="c9fe06fd-15b9-4aef-8f74-cc6223a5ec1f" providerId="ADAL" clId="{A15C62C7-5AFD-4740-A9B8-192C65FEAD89}" dt="2023-03-17T06:50:56.045" v="234" actId="478"/>
          <ac:spMkLst>
            <pc:docMk/>
            <pc:sldMk cId="0" sldId="482"/>
            <ac:spMk id="3" creationId="{D6A70943-0C00-61AB-4D59-805607044A7A}"/>
          </ac:spMkLst>
        </pc:spChg>
        <pc:spChg chg="del">
          <ac:chgData name="Morgan Ball (John XXIII College - Mount Claremont)" userId="c9fe06fd-15b9-4aef-8f74-cc6223a5ec1f" providerId="ADAL" clId="{A15C62C7-5AFD-4740-A9B8-192C65FEAD89}" dt="2023-03-17T06:50:54.443" v="233" actId="478"/>
          <ac:spMkLst>
            <pc:docMk/>
            <pc:sldMk cId="0" sldId="482"/>
            <ac:spMk id="20482" creationId="{000CEA17-CB11-6863-D4AD-A7A84AE1FDF5}"/>
          </ac:spMkLst>
        </pc:spChg>
        <pc:spChg chg="mod">
          <ac:chgData name="Morgan Ball (John XXIII College - Mount Claremont)" userId="c9fe06fd-15b9-4aef-8f74-cc6223a5ec1f" providerId="ADAL" clId="{A15C62C7-5AFD-4740-A9B8-192C65FEAD89}" dt="2023-03-17T06:55:08.478" v="336" actId="27636"/>
          <ac:spMkLst>
            <pc:docMk/>
            <pc:sldMk cId="0" sldId="482"/>
            <ac:spMk id="23555" creationId="{EDF8C1D4-F2E3-ABE4-DA10-30656A4B9AC0}"/>
          </ac:spMkLst>
        </pc:spChg>
        <pc:picChg chg="mod">
          <ac:chgData name="Morgan Ball (John XXIII College - Mount Claremont)" userId="c9fe06fd-15b9-4aef-8f74-cc6223a5ec1f" providerId="ADAL" clId="{A15C62C7-5AFD-4740-A9B8-192C65FEAD89}" dt="2023-03-17T06:55:11.597" v="338" actId="1076"/>
          <ac:picMkLst>
            <pc:docMk/>
            <pc:sldMk cId="0" sldId="482"/>
            <ac:picMk id="20484" creationId="{3BA31FBE-8618-E3AD-F589-88B713EF1D10}"/>
          </ac:picMkLst>
        </pc:picChg>
      </pc:sldChg>
      <pc:sldChg chg="addSp delSp modSp mod modAnim">
        <pc:chgData name="Morgan Ball (John XXIII College - Mount Claremont)" userId="c9fe06fd-15b9-4aef-8f74-cc6223a5ec1f" providerId="ADAL" clId="{A15C62C7-5AFD-4740-A9B8-192C65FEAD89}" dt="2023-03-20T06:22:30.811" v="342" actId="1076"/>
        <pc:sldMkLst>
          <pc:docMk/>
          <pc:sldMk cId="0" sldId="483"/>
        </pc:sldMkLst>
        <pc:spChg chg="add del mod">
          <ac:chgData name="Morgan Ball (John XXIII College - Mount Claremont)" userId="c9fe06fd-15b9-4aef-8f74-cc6223a5ec1f" providerId="ADAL" clId="{A15C62C7-5AFD-4740-A9B8-192C65FEAD89}" dt="2023-03-17T06:53:14.620" v="259" actId="478"/>
          <ac:spMkLst>
            <pc:docMk/>
            <pc:sldMk cId="0" sldId="483"/>
            <ac:spMk id="2" creationId="{EF1DA38E-49EE-F1BD-41DD-2C88971C281E}"/>
          </ac:spMkLst>
        </pc:spChg>
        <pc:spChg chg="add mod">
          <ac:chgData name="Morgan Ball (John XXIII College - Mount Claremont)" userId="c9fe06fd-15b9-4aef-8f74-cc6223a5ec1f" providerId="ADAL" clId="{A15C62C7-5AFD-4740-A9B8-192C65FEAD89}" dt="2023-03-17T06:53:18.444" v="267" actId="20577"/>
          <ac:spMkLst>
            <pc:docMk/>
            <pc:sldMk cId="0" sldId="483"/>
            <ac:spMk id="3" creationId="{2E903A28-1C19-3389-DF59-E3E7FCA23207}"/>
          </ac:spMkLst>
        </pc:spChg>
        <pc:spChg chg="del">
          <ac:chgData name="Morgan Ball (John XXIII College - Mount Claremont)" userId="c9fe06fd-15b9-4aef-8f74-cc6223a5ec1f" providerId="ADAL" clId="{A15C62C7-5AFD-4740-A9B8-192C65FEAD89}" dt="2023-03-17T06:53:12.215" v="257" actId="478"/>
          <ac:spMkLst>
            <pc:docMk/>
            <pc:sldMk cId="0" sldId="483"/>
            <ac:spMk id="22530" creationId="{56B5FD47-1863-3CE5-CD63-E95113EC6C72}"/>
          </ac:spMkLst>
        </pc:spChg>
        <pc:spChg chg="mod">
          <ac:chgData name="Morgan Ball (John XXIII College - Mount Claremont)" userId="c9fe06fd-15b9-4aef-8f74-cc6223a5ec1f" providerId="ADAL" clId="{A15C62C7-5AFD-4740-A9B8-192C65FEAD89}" dt="2023-03-17T06:54:15.916" v="309" actId="20577"/>
          <ac:spMkLst>
            <pc:docMk/>
            <pc:sldMk cId="0" sldId="483"/>
            <ac:spMk id="22531" creationId="{7AECE743-B59A-A5CA-4B2D-ABCFEA85485F}"/>
          </ac:spMkLst>
        </pc:spChg>
        <pc:picChg chg="mod">
          <ac:chgData name="Morgan Ball (John XXIII College - Mount Claremont)" userId="c9fe06fd-15b9-4aef-8f74-cc6223a5ec1f" providerId="ADAL" clId="{A15C62C7-5AFD-4740-A9B8-192C65FEAD89}" dt="2023-03-20T06:22:30.811" v="342" actId="1076"/>
          <ac:picMkLst>
            <pc:docMk/>
            <pc:sldMk cId="0" sldId="483"/>
            <ac:picMk id="22532" creationId="{3EB3E5BF-9ED3-A7B2-972C-9CB1B43F30E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4939" y="0"/>
            <a:ext cx="2949099" cy="498693"/>
          </a:xfrm>
          <a:prstGeom prst="rect">
            <a:avLst/>
          </a:prstGeom>
        </p:spPr>
        <p:txBody>
          <a:bodyPr vert="horz" lIns="91440" tIns="45720" rIns="91440" bIns="45720" rtlCol="0"/>
          <a:lstStyle>
            <a:lvl1pPr algn="r">
              <a:defRPr sz="1200"/>
            </a:lvl1pPr>
          </a:lstStyle>
          <a:p>
            <a:fld id="{B2CFBAB4-F6E4-4A62-B093-A2DECA694308}" type="datetimeFigureOut">
              <a:rPr lang="en-AU" smtClean="0"/>
              <a:t>22/03/2023</a:t>
            </a:fld>
            <a:endParaRPr lang="en-AU"/>
          </a:p>
        </p:txBody>
      </p:sp>
      <p:sp>
        <p:nvSpPr>
          <p:cNvPr id="4" name="Footer Placeholder 3"/>
          <p:cNvSpPr>
            <a:spLocks noGrp="1"/>
          </p:cNvSpPr>
          <p:nvPr>
            <p:ph type="ftr" sz="quarter" idx="2"/>
          </p:nvPr>
        </p:nvSpPr>
        <p:spPr>
          <a:xfrm>
            <a:off x="0" y="9440647"/>
            <a:ext cx="2949099" cy="49869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4939" y="9440647"/>
            <a:ext cx="2949099" cy="498692"/>
          </a:xfrm>
          <a:prstGeom prst="rect">
            <a:avLst/>
          </a:prstGeom>
        </p:spPr>
        <p:txBody>
          <a:bodyPr vert="horz" lIns="91440" tIns="45720" rIns="91440" bIns="45720" rtlCol="0" anchor="b"/>
          <a:lstStyle>
            <a:lvl1pPr algn="r">
              <a:defRPr sz="1200"/>
            </a:lvl1pPr>
          </a:lstStyle>
          <a:p>
            <a:fld id="{CD01F862-F230-46D5-A344-4B2CC7152CC7}" type="slidenum">
              <a:rPr lang="en-AU" smtClean="0"/>
              <a:t>‹#›</a:t>
            </a:fld>
            <a:endParaRPr lang="en-AU"/>
          </a:p>
        </p:txBody>
      </p:sp>
    </p:spTree>
    <p:extLst>
      <p:ext uri="{BB962C8B-B14F-4D97-AF65-F5344CB8AC3E}">
        <p14:creationId xmlns:p14="http://schemas.microsoft.com/office/powerpoint/2010/main" val="40192159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7:53.290"/>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1 1033 24575,'0'0'0,"4"-9"0,12-13 0,5-9 0,4-4 0,2-5 0,1 0 0,0 3 0,-1 3 0,0 3 0,-6 2 0,5 2 0,-5 2 0,0-5 0,0 0 0,1 5 0,1 1 0,1 1 0,1 0 0,5 0 0,11-6 0,0 4 0,5-5 0,1 6 0,-3 0 0,-4 1 0,-4 4 0,0 6 0,-7-1 0,-3 4 0,-1 3 0,-2 2 0,0 2 0,1 2 0,0 1 0,1 0 0,10 1 0,0-1 0,6 1 0,-2-1 0,3 0 0,-3 1 0,-3-1 0,2 10 0,2 5 0,3 1 0,8 8 0,2 2 0,12 7 0,16 5 0,14 16 0,9 9 0,8 7 0,8 5 0,3 8 0,-1 1 0,-5 0 0,-9-2 0,-9-6 0,-19-12 0,-17-12 0,-15-5 0,-12-13 0,-7-1 0,-4-9 0,-8-1 0,0-7 0,-5 0 0,1-5 0,3 3 0,2-4 0,3 3 0,7-2 0,6 2 0,7 4 0,9-4 0,10-1 0,11-4 0,16-3 0,14-3 0,6-1 0,8-1 0,-5-5 0,4-6 0,-8-5 0,-7 1 0,-8-3 0,-2-7 0,7-7 0,12-7 0,3-1 0,12-2 0,8 2 0,4-2 0,1 3 0,-11-2 0,-13 3 0,-16 4 0,-12 2 0,-2-2 0,-3-3 0,-7 0 0,4-2 0,-10 1 0,0-2 0,-5-3 0,2 8 0,-3-1 0,3 2 0,3-3 0,4-2 0,2 1 0,2-3 0,1 3 0,2-2 0,-6 2 0,-4 3 0,-6-1 0,1 1 0,-8 3 0,-3 1 0,-1 3 0,-2 1 0,-4 6 0,0 1 0,-5 0 0,-4 4 0,-3 5 0,-3 3 0,-2 4 0,-2 2 0,0 1 0,-5-3 0,-1-1 0,1 1 0,0 1 0,3 0 0,0 1 0,-4-3 0,1-1 0,0 1 0,1 1 0,12 1 0,6 1 0,6 1 0,0-4 0,-4-1 0,-9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7:53.290"/>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1 1033 24575,'0'0'0,"4"-9"0,12-13 0,5-9 0,4-4 0,2-5 0,1 0 0,0 3 0,-1 3 0,0 3 0,-6 2 0,5 2 0,-5 2 0,0-5 0,0 0 0,1 5 0,1 1 0,1 1 0,1 0 0,5 0 0,11-6 0,0 4 0,5-5 0,1 6 0,-3 0 0,-4 1 0,-4 4 0,0 6 0,-7-1 0,-3 4 0,-1 3 0,-2 2 0,0 2 0,1 2 0,0 1 0,1 0 0,10 1 0,0-1 0,6 1 0,-2-1 0,3 0 0,-3 1 0,-3-1 0,2 10 0,2 5 0,3 1 0,8 8 0,2 2 0,12 7 0,16 5 0,14 16 0,9 9 0,8 7 0,8 5 0,3 8 0,-1 1 0,-5 0 0,-9-2 0,-9-6 0,-19-12 0,-17-12 0,-15-5 0,-12-13 0,-7-1 0,-4-9 0,-8-1 0,0-7 0,-5 0 0,1-5 0,3 3 0,2-4 0,3 3 0,7-2 0,6 2 0,7 4 0,9-4 0,10-1 0,11-4 0,16-3 0,14-3 0,6-1 0,8-1 0,-5-5 0,4-6 0,-8-5 0,-7 1 0,-8-3 0,-2-7 0,7-7 0,12-7 0,3-1 0,12-2 0,8 2 0,4-2 0,1 3 0,-11-2 0,-13 3 0,-16 4 0,-12 2 0,-2-2 0,-3-3 0,-7 0 0,4-2 0,-10 1 0,0-2 0,-5-3 0,2 8 0,-3-1 0,3 2 0,3-3 0,4-2 0,2 1 0,2-3 0,1 3 0,2-2 0,-6 2 0,-4 3 0,-6-1 0,1 1 0,-8 3 0,-3 1 0,-1 3 0,-2 1 0,-4 6 0,0 1 0,-5 0 0,-4 4 0,-3 5 0,-3 3 0,-2 4 0,-2 2 0,0 1 0,-5-3 0,-1-1 0,1 1 0,0 1 0,3 0 0,0 1 0,-4-3 0,1-1 0,0 1 0,1 1 0,12 1 0,6 1 0,6 1 0,0-4 0,-4-1 0,-9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8:08.975"/>
    </inkml:context>
    <inkml:brush xml:id="br0">
      <inkml:brushProperty name="width" value="0.35" units="cm"/>
      <inkml:brushProperty name="height" value="0.35" units="cm"/>
      <inkml:brushProperty name="color" value="#AE198D"/>
      <inkml:brushProperty name="inkEffects" value="galaxy"/>
      <inkml:brushProperty name="anchorX" value="-9155.60352"/>
      <inkml:brushProperty name="anchorY" value="-237.6474"/>
      <inkml:brushProperty name="scaleFactor" value="0.5"/>
    </inkml:brush>
  </inkml:definitions>
  <inkml:trace contextRef="#ctx0" brushRef="#br0">0 1495 24575,'0'0'0,"5"0"0,1-10 0,4 0 0,4-11 0,5-8 0,3-3 0,7-6 0,1 0 0,1 2 0,0-2 0,-2 7 0,-6-3 0,-1 8 0,-1 2 0,5 0 0,2-3 0,5-7 0,11 0 0,-1-4 0,-1 5 0,-4 3 0,-3 3 0,0 6 0,-7-4 0,4 6 0,2-7 0,5 1 0,5-2 0,3 0 0,12-5 0,12-10 0,11-5 0,4-4 0,1-2 0,4 0 0,-7 5 0,-8 0 0,-3 6 0,-12 5 0,-6 4 0,-8 9 0,-9 7 0,0 2 0,1 0 0,2 3 0,8-7 0,-2-2 0,2 1 0,5 5 0,-4 4 0,-5-1 0,0 3 0,-1 3 0,-4-4 0,-3 2 0,-4 2 0,1 1 0,9 8 0,14 5 0,8 7 0,8 10 0,4 9 0,1-4 0,-4 6 0,-10-7 0,-1 3 0,-5 4 0,-3 4 0,3 4 0,9 8 0,-1 2 0,-1 2 0,2 0 0,-3-6 0,-4-2 0,-2-6 0,-9 1 0,-6-11 0,3-3 0,-5-3 0,-3-2 0,0 0 0,-2-1 0,12 11 0,9 6 0,7 0 0,7 4 0,9-3 0,-3 2 0,0 1 0,-5-3 0,5 1 0,-1-8 0,2 2 0,-1-4 0,5-2 0,15 3 0,21 5 0,15 3 0,11-1 0,7-7 0,4-4 0,6-3 0,1-2 0,-6 0 0,-2-5 0,-12-6 0,-12-4 0,-10-4 0,-14-3 0,-15-2 0,-10-5 0,-6-7 0,-3 1 0,5-4 0,-10-3 0,10-8 0,2-3 0,0 0 0,1-1 0,-6 1 0,-5 6 0,-12 2 0,-10-1 0,-4 6 0,-1-1 0,0-1 0,13-7 0,2 3 0,17-6 0,5-1 0,-1 0 0,-6 0 0,-5 1 0,-1 6 0,-9 6 0,-9 1 0,-3-2 0,4 0 0,5 1 0,13-5 0,20-3 0,26-7 0,12-1 0,19 0 0,13 1 0,0 2 0,-8 1 0,-17 1 0,-17 6 0,-15 5 0,-22 1 0,2-5 0,-4 2 0,-1-2 0,-5 4 0,-5-1 0,-5-2 0,-4 4 0,-3 3 0,-7-1 0,0-2 0,-2 2 0,-3 3 0,-5 2 0,2-1 0,-3 2 0,-3-5 0,3 3 0,4 1 0,3-3 0,-2-3 0,8 2 0,2-3 0,-3 2 0,-5-2 0,0 2 0,-4-1 0,2-3 0,-4 3 0,-8-2 0,-2 3 0,-8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7:53.290"/>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1 1033 24575,'0'0'0,"4"-9"0,12-13 0,5-9 0,4-4 0,2-5 0,1 0 0,0 3 0,-1 3 0,0 3 0,-6 2 0,5 2 0,-5 2 0,0-5 0,0 0 0,1 5 0,1 1 0,1 1 0,1 0 0,5 0 0,11-6 0,0 4 0,5-5 0,1 6 0,-3 0 0,-4 1 0,-4 4 0,0 6 0,-7-1 0,-3 4 0,-1 3 0,-2 2 0,0 2 0,1 2 0,0 1 0,1 0 0,10 1 0,0-1 0,6 1 0,-2-1 0,3 0 0,-3 1 0,-3-1 0,2 10 0,2 5 0,3 1 0,8 8 0,2 2 0,12 7 0,16 5 0,14 16 0,9 9 0,8 7 0,8 5 0,3 8 0,-1 1 0,-5 0 0,-9-2 0,-9-6 0,-19-12 0,-17-12 0,-15-5 0,-12-13 0,-7-1 0,-4-9 0,-8-1 0,0-7 0,-5 0 0,1-5 0,3 3 0,2-4 0,3 3 0,7-2 0,6 2 0,7 4 0,9-4 0,10-1 0,11-4 0,16-3 0,14-3 0,6-1 0,8-1 0,-5-5 0,4-6 0,-8-5 0,-7 1 0,-8-3 0,-2-7 0,7-7 0,12-7 0,3-1 0,12-2 0,8 2 0,4-2 0,1 3 0,-11-2 0,-13 3 0,-16 4 0,-12 2 0,-2-2 0,-3-3 0,-7 0 0,4-2 0,-10 1 0,0-2 0,-5-3 0,2 8 0,-3-1 0,3 2 0,3-3 0,4-2 0,2 1 0,2-3 0,1 3 0,2-2 0,-6 2 0,-4 3 0,-6-1 0,1 1 0,-8 3 0,-3 1 0,-1 3 0,-2 1 0,-4 6 0,0 1 0,-5 0 0,-4 4 0,-3 5 0,-3 3 0,-2 4 0,-2 2 0,0 1 0,-5-3 0,-1-1 0,1 1 0,0 1 0,3 0 0,0 1 0,-4-3 0,1-1 0,0 1 0,1 1 0,12 1 0,6 1 0,6 1 0,0-4 0,-4-1 0,-9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8:08.975"/>
    </inkml:context>
    <inkml:brush xml:id="br0">
      <inkml:brushProperty name="width" value="0.35" units="cm"/>
      <inkml:brushProperty name="height" value="0.35" units="cm"/>
      <inkml:brushProperty name="color" value="#AE198D"/>
      <inkml:brushProperty name="inkEffects" value="galaxy"/>
      <inkml:brushProperty name="anchorX" value="-9155.60352"/>
      <inkml:brushProperty name="anchorY" value="-237.6474"/>
      <inkml:brushProperty name="scaleFactor" value="0.5"/>
    </inkml:brush>
  </inkml:definitions>
  <inkml:trace contextRef="#ctx0" brushRef="#br0">0 1495 24575,'0'0'0,"5"0"0,1-10 0,4 0 0,4-11 0,5-8 0,3-3 0,7-6 0,1 0 0,1 2 0,0-2 0,-2 7 0,-6-3 0,-1 8 0,-1 2 0,5 0 0,2-3 0,5-7 0,11 0 0,-1-4 0,-1 5 0,-4 3 0,-3 3 0,0 6 0,-7-4 0,4 6 0,2-7 0,5 1 0,5-2 0,3 0 0,12-5 0,12-10 0,11-5 0,4-4 0,1-2 0,4 0 0,-7 5 0,-8 0 0,-3 6 0,-12 5 0,-6 4 0,-8 9 0,-9 7 0,0 2 0,1 0 0,2 3 0,8-7 0,-2-2 0,2 1 0,5 5 0,-4 4 0,-5-1 0,0 3 0,-1 3 0,-4-4 0,-3 2 0,-4 2 0,1 1 0,9 8 0,14 5 0,8 7 0,8 10 0,4 9 0,1-4 0,-4 6 0,-10-7 0,-1 3 0,-5 4 0,-3 4 0,3 4 0,9 8 0,-1 2 0,-1 2 0,2 0 0,-3-6 0,-4-2 0,-2-6 0,-9 1 0,-6-11 0,3-3 0,-5-3 0,-3-2 0,0 0 0,-2-1 0,12 11 0,9 6 0,7 0 0,7 4 0,9-3 0,-3 2 0,0 1 0,-5-3 0,5 1 0,-1-8 0,2 2 0,-1-4 0,5-2 0,15 3 0,21 5 0,15 3 0,11-1 0,7-7 0,4-4 0,6-3 0,1-2 0,-6 0 0,-2-5 0,-12-6 0,-12-4 0,-10-4 0,-14-3 0,-15-2 0,-10-5 0,-6-7 0,-3 1 0,5-4 0,-10-3 0,10-8 0,2-3 0,0 0 0,1-1 0,-6 1 0,-5 6 0,-12 2 0,-10-1 0,-4 6 0,-1-1 0,0-1 0,13-7 0,2 3 0,17-6 0,5-1 0,-1 0 0,-6 0 0,-5 1 0,-1 6 0,-9 6 0,-9 1 0,-3-2 0,4 0 0,5 1 0,13-5 0,20-3 0,26-7 0,12-1 0,19 0 0,13 1 0,0 2 0,-8 1 0,-17 1 0,-17 6 0,-15 5 0,-22 1 0,2-5 0,-4 2 0,-1-2 0,-5 4 0,-5-1 0,-5-2 0,-4 4 0,-3 3 0,-7-1 0,0-2 0,-2 2 0,-3 3 0,-5 2 0,2-1 0,-3 2 0,-3-5 0,3 3 0,4 1 0,3-3 0,-2-3 0,8 2 0,2-3 0,-3 2 0,-5-2 0,0 2 0,-4-1 0,2-3 0,-4 3 0,-8-2 0,-2 3 0,-8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8:25.734"/>
    </inkml:context>
    <inkml:brush xml:id="br0">
      <inkml:brushProperty name="width" value="0.35" units="cm"/>
      <inkml:brushProperty name="height" value="0.35" units="cm"/>
      <inkml:brushProperty name="color" value="#BB5B18"/>
      <inkml:brushProperty name="inkEffects" value="bronze"/>
      <inkml:brushProperty name="anchorX" value="-21989.33984"/>
      <inkml:brushProperty name="anchorY" value="-400.82867"/>
      <inkml:brushProperty name="scaleFactor" value="0.5"/>
    </inkml:brush>
  </inkml:definitions>
  <inkml:trace contextRef="#ctx0" brushRef="#br0">0 1734 24575,'0'0'0,"5"0"0,11-15 0,5-16 0,9-25 0,2-14 0,1-9 0,0-4 0,2-2 0,-6 12 0,4 8 0,-2 0 0,-2 6 0,4 3 0,5-4 0,-1 3 0,3-4 0,3 1 0,-2 1 0,-3 3 0,1 6 0,-3 3 0,2 5 0,-2 6 0,3-1 0,3 3 0,2 2 0,8-7 0,12 1 0,12-4 0,5-3 0,18-2 0,-5 9 0,-1 3 0,-10 5 0,-14 8 0,-14 7 0,-12 7 0,-9 3 0,-6 4 0,11 16 0,10 12 0,20 21 0,19 18 0,15 14 0,7 12 0,-2-8 0,-11-6 0,-12-10 0,-13-7 0,-9-5 0,-12-8 0,-10-14 0,-12-5 0,-6 0 0,-2 4 0,-2-1 0,1 4 0,-3 0 0,-5-2 0,2 3 0,1-3 0,-2-1 0,2 3 0,2 3 0,8 9 0,2 3 0,2 2 0,0-4 0,0-5 0,-6-6 0,-7-10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8:27.292"/>
    </inkml:context>
    <inkml:brush xml:id="br0">
      <inkml:brushProperty name="width" value="0.35" units="cm"/>
      <inkml:brushProperty name="height" value="0.35" units="cm"/>
      <inkml:brushProperty name="color" value="#BB5B18"/>
      <inkml:brushProperty name="inkEffects" value="bronze"/>
      <inkml:brushProperty name="anchorX" value="-26369.47461"/>
      <inkml:brushProperty name="anchorY" value="-1413.57446"/>
      <inkml:brushProperty name="scaleFactor" value="0.5"/>
    </inkml:brush>
  </inkml:definitions>
  <inkml:trace contextRef="#ctx0" brushRef="#br0">1 1225 24575,'0'0'0,"4"0"0,12-10 0,5-11 0,9-4 0,7-10 0,1-15 0,5-16 0,7-24 0,-2-11 0,6-17 0,6-13 0,0 0 0,-1 8 0,-6 22 0,-13 23 0,-6 24 0,-7 16 0,-3 16 0,4 6 0,5 7 0,1 5 0,-1 2 0,-2 3 0,-1 0 0,3 0 0,9 0 0,10 10 0,8 5 0,8 0 0,10 8 0,13 7 0,18 7 0,-1 6 0,7-1 0,0 1 0,7 8 0,13 6 0,13 2 0,22 4 0,-6-1 0,-10-6 0,-14-4 0,-29-13 0,-21-6 0,-18-6 0,-19-3 0,-12-2 0,-4 0 0,-5-4 0,-4-1 0,-1-4 0,3 1 0,10 2 0,10 2 0,10-3 0,12 2 0,6-4 0,3-3 0,6-4 0,5-3 0,14-13 0,13-11 0,18-11 0,9-4 0,13-6 0,-8-5 0,-4-2 0,-11-2 0,-6-1 0,-15 5 0,-21-1 0,-12 11 0,-13-1 0,-15 5 0,-10 7 0,-9 7 0,-6 2 0,-4 5 0,-1-2 0,-6-2 0,0 3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00:18:28.606"/>
    </inkml:context>
    <inkml:brush xml:id="br0">
      <inkml:brushProperty name="width" value="0.35" units="cm"/>
      <inkml:brushProperty name="height" value="0.35" units="cm"/>
      <inkml:brushProperty name="color" value="#BB5B18"/>
      <inkml:brushProperty name="inkEffects" value="bronze"/>
      <inkml:brushProperty name="anchorX" value="-33362.71484"/>
      <inkml:brushProperty name="anchorY" value="-1831.91064"/>
      <inkml:brushProperty name="scaleFactor" value="0.5"/>
    </inkml:brush>
  </inkml:definitions>
  <inkml:trace contextRef="#ctx0" brushRef="#br0">1 2933 24575,'0'0'0,"0"13"0,0 25 0,5 39 0,10 44 0,16 40 0,14 41 0,13 27 0,15 19 0,6-5 0,-2-26 0,-4-31 0,-12-35 0,-10-39 0,-10-33 0,-12-26 0,-6-22 0,-20-29 0,-1-1 0,-1 0 0,1 0 0,-1 0 0,1-1 0,0 1 0,0 0 0,-1-1 0,1 1 0,0-1 0,0 1 0,0-1 0,-1 0 0,4 0 0,30-6 0,11-21 0,15-12 0,8-10 0,22-14 0,29-28 0,22-27 0,28-32 0,27-30 0,43-32 0,39-32-1147,36-35 870,45-39 286,36-34-1242,39-30 414,5-9 159,-29 20 731,-37 33-188,-45 33 117,-48 40-1147,-56 49 1092,-41 36-352,-42 39 453,-35 33 1051,-26 26-1215,-19 18 1368,-16 16-400,-11 12 133,-7 7 0,-9 10-340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2AB81DEC-2F24-714B-82CA-FECC4FE9380F}" type="datetimeFigureOut">
              <a:rPr lang="en-US" smtClean="0"/>
              <a:t>3/22/2023</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255D337F-C3A5-904F-9698-6291A207DEAA}" type="slidenum">
              <a:rPr lang="en-US" smtClean="0"/>
              <a:t>‹#›</a:t>
            </a:fld>
            <a:endParaRPr lang="en-US"/>
          </a:p>
        </p:txBody>
      </p:sp>
    </p:spTree>
    <p:extLst>
      <p:ext uri="{BB962C8B-B14F-4D97-AF65-F5344CB8AC3E}">
        <p14:creationId xmlns:p14="http://schemas.microsoft.com/office/powerpoint/2010/main" val="332667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1</a:t>
            </a:fld>
            <a:endParaRPr lang="en-US"/>
          </a:p>
        </p:txBody>
      </p:sp>
    </p:spTree>
    <p:extLst>
      <p:ext uri="{BB962C8B-B14F-4D97-AF65-F5344CB8AC3E}">
        <p14:creationId xmlns:p14="http://schemas.microsoft.com/office/powerpoint/2010/main" val="212650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Executive dominance tactics – gags, guillotines, </a:t>
            </a:r>
            <a:r>
              <a:rPr lang="en-US" err="1"/>
              <a:t>floodgating</a:t>
            </a:r>
            <a:endParaRPr lang="en-US"/>
          </a:p>
        </p:txBody>
      </p:sp>
      <p:sp>
        <p:nvSpPr>
          <p:cNvPr id="4" name="Slide Number Placeholder 3"/>
          <p:cNvSpPr>
            <a:spLocks noGrp="1"/>
          </p:cNvSpPr>
          <p:nvPr>
            <p:ph type="sldNum" sz="quarter" idx="5"/>
          </p:nvPr>
        </p:nvSpPr>
        <p:spPr/>
        <p:txBody>
          <a:bodyPr/>
          <a:lstStyle/>
          <a:p>
            <a:fld id="{255D337F-C3A5-904F-9698-6291A207DEAA}" type="slidenum">
              <a:rPr lang="en-US" smtClean="0"/>
              <a:t>11</a:t>
            </a:fld>
            <a:endParaRPr lang="en-US"/>
          </a:p>
        </p:txBody>
      </p:sp>
    </p:spTree>
    <p:extLst>
      <p:ext uri="{BB962C8B-B14F-4D97-AF65-F5344CB8AC3E}">
        <p14:creationId xmlns:p14="http://schemas.microsoft.com/office/powerpoint/2010/main" val="409113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5D337F-C3A5-904F-9698-6291A207DEAA}" type="slidenum">
              <a:rPr lang="en-US" smtClean="0"/>
              <a:t>12</a:t>
            </a:fld>
            <a:endParaRPr lang="en-US"/>
          </a:p>
        </p:txBody>
      </p:sp>
    </p:spTree>
    <p:extLst>
      <p:ext uri="{BB962C8B-B14F-4D97-AF65-F5344CB8AC3E}">
        <p14:creationId xmlns:p14="http://schemas.microsoft.com/office/powerpoint/2010/main" val="2793938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https://www.lawsocietywa.asn.au/wp-content/uploads/2015/10/2016APR-Statutory-Interpretation-Student-Resource.pdf</a:t>
            </a:r>
          </a:p>
        </p:txBody>
      </p:sp>
      <p:sp>
        <p:nvSpPr>
          <p:cNvPr id="4" name="Slide Number Placeholder 3"/>
          <p:cNvSpPr>
            <a:spLocks noGrp="1"/>
          </p:cNvSpPr>
          <p:nvPr>
            <p:ph type="sldNum" sz="quarter" idx="10"/>
          </p:nvPr>
        </p:nvSpPr>
        <p:spPr/>
        <p:txBody>
          <a:bodyPr/>
          <a:lstStyle/>
          <a:p>
            <a:fld id="{B59BEE6B-29F3-4E7D-AD99-94F516A05434}" type="slidenum">
              <a:rPr lang="en-AU" smtClean="0"/>
              <a:t>13</a:t>
            </a:fld>
            <a:endParaRPr lang="en-AU"/>
          </a:p>
        </p:txBody>
      </p:sp>
    </p:spTree>
    <p:extLst>
      <p:ext uri="{BB962C8B-B14F-4D97-AF65-F5344CB8AC3E}">
        <p14:creationId xmlns:p14="http://schemas.microsoft.com/office/powerpoint/2010/main" val="1871599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D337F-C3A5-904F-9698-6291A207DEAA}" type="slidenum">
              <a:rPr lang="en-US" smtClean="0"/>
              <a:t>17</a:t>
            </a:fld>
            <a:endParaRPr lang="en-US"/>
          </a:p>
        </p:txBody>
      </p:sp>
    </p:spTree>
    <p:extLst>
      <p:ext uri="{BB962C8B-B14F-4D97-AF65-F5344CB8AC3E}">
        <p14:creationId xmlns:p14="http://schemas.microsoft.com/office/powerpoint/2010/main" val="2860290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Chapter 6</a:t>
            </a:r>
          </a:p>
        </p:txBody>
      </p:sp>
      <p:sp>
        <p:nvSpPr>
          <p:cNvPr id="4" name="Slide Number Placeholder 3"/>
          <p:cNvSpPr>
            <a:spLocks noGrp="1"/>
          </p:cNvSpPr>
          <p:nvPr>
            <p:ph type="sldNum" sz="quarter" idx="10"/>
          </p:nvPr>
        </p:nvSpPr>
        <p:spPr/>
        <p:txBody>
          <a:bodyPr/>
          <a:lstStyle/>
          <a:p>
            <a:fld id="{255D337F-C3A5-904F-9698-6291A207DEAA}" type="slidenum">
              <a:rPr lang="en-US" smtClean="0"/>
              <a:t>25</a:t>
            </a:fld>
            <a:endParaRPr lang="en-US"/>
          </a:p>
        </p:txBody>
      </p:sp>
    </p:spTree>
    <p:extLst>
      <p:ext uri="{BB962C8B-B14F-4D97-AF65-F5344CB8AC3E}">
        <p14:creationId xmlns:p14="http://schemas.microsoft.com/office/powerpoint/2010/main" val="79116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26</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55D337F-C3A5-904F-9698-6291A207DEAA}" type="slidenum">
              <a:rPr lang="en-US" smtClean="0"/>
              <a:t>27</a:t>
            </a:fld>
            <a:endParaRPr lang="en-US"/>
          </a:p>
        </p:txBody>
      </p:sp>
    </p:spTree>
    <p:extLst>
      <p:ext uri="{BB962C8B-B14F-4D97-AF65-F5344CB8AC3E}">
        <p14:creationId xmlns:p14="http://schemas.microsoft.com/office/powerpoint/2010/main" val="3449648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28</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29</a:t>
            </a:fld>
            <a:endParaRPr lang="en-US"/>
          </a:p>
        </p:txBody>
      </p:sp>
    </p:spTree>
    <p:extLst>
      <p:ext uri="{BB962C8B-B14F-4D97-AF65-F5344CB8AC3E}">
        <p14:creationId xmlns:p14="http://schemas.microsoft.com/office/powerpoint/2010/main" val="3401328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30</a:t>
            </a:fld>
            <a:endParaRPr lang="en-US"/>
          </a:p>
        </p:txBody>
      </p:sp>
    </p:spTree>
    <p:extLst>
      <p:ext uri="{BB962C8B-B14F-4D97-AF65-F5344CB8AC3E}">
        <p14:creationId xmlns:p14="http://schemas.microsoft.com/office/powerpoint/2010/main" val="344341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Chapter 6</a:t>
            </a:r>
          </a:p>
        </p:txBody>
      </p:sp>
      <p:sp>
        <p:nvSpPr>
          <p:cNvPr id="4" name="Slide Number Placeholder 3"/>
          <p:cNvSpPr>
            <a:spLocks noGrp="1"/>
          </p:cNvSpPr>
          <p:nvPr>
            <p:ph type="sldNum" sz="quarter" idx="10"/>
          </p:nvPr>
        </p:nvSpPr>
        <p:spPr/>
        <p:txBody>
          <a:bodyPr/>
          <a:lstStyle/>
          <a:p>
            <a:fld id="{255D337F-C3A5-904F-9698-6291A207DEAA}" type="slidenum">
              <a:rPr lang="en-US" smtClean="0"/>
              <a:t>2</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31</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32</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handout</a:t>
            </a:r>
          </a:p>
          <a:p>
            <a:endParaRPr lang="en-US"/>
          </a:p>
          <a:p>
            <a:r>
              <a:rPr lang="en-US"/>
              <a:t>Picture: Ex-CJ of WA Supreme Court – Wayne Martin</a:t>
            </a:r>
          </a:p>
        </p:txBody>
      </p:sp>
      <p:sp>
        <p:nvSpPr>
          <p:cNvPr id="4" name="Slide Number Placeholder 3"/>
          <p:cNvSpPr>
            <a:spLocks noGrp="1"/>
          </p:cNvSpPr>
          <p:nvPr>
            <p:ph type="sldNum" sz="quarter" idx="10"/>
          </p:nvPr>
        </p:nvSpPr>
        <p:spPr/>
        <p:txBody>
          <a:bodyPr/>
          <a:lstStyle/>
          <a:p>
            <a:fld id="{255D337F-C3A5-904F-9698-6291A207DEAA}" type="slidenum">
              <a:rPr lang="en-US" smtClean="0"/>
              <a:t>33</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34</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35</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36</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King page 142</a:t>
            </a:r>
          </a:p>
        </p:txBody>
      </p:sp>
      <p:sp>
        <p:nvSpPr>
          <p:cNvPr id="4" name="Slide Number Placeholder 3"/>
          <p:cNvSpPr>
            <a:spLocks noGrp="1"/>
          </p:cNvSpPr>
          <p:nvPr>
            <p:ph type="sldNum" sz="quarter" idx="10"/>
          </p:nvPr>
        </p:nvSpPr>
        <p:spPr/>
        <p:txBody>
          <a:bodyPr/>
          <a:lstStyle/>
          <a:p>
            <a:fld id="{255D337F-C3A5-904F-9698-6291A207DEAA}" type="slidenum">
              <a:rPr lang="en-US" smtClean="0"/>
              <a:t>37</a:t>
            </a:fld>
            <a:endParaRPr lang="en-US"/>
          </a:p>
        </p:txBody>
      </p:sp>
    </p:spTree>
    <p:extLst>
      <p:ext uri="{BB962C8B-B14F-4D97-AF65-F5344CB8AC3E}">
        <p14:creationId xmlns:p14="http://schemas.microsoft.com/office/powerpoint/2010/main" val="264856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38</a:t>
            </a:fld>
            <a:endParaRPr lang="en-US"/>
          </a:p>
        </p:txBody>
      </p:sp>
    </p:spTree>
    <p:extLst>
      <p:ext uri="{BB962C8B-B14F-4D97-AF65-F5344CB8AC3E}">
        <p14:creationId xmlns:p14="http://schemas.microsoft.com/office/powerpoint/2010/main" val="8043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39</a:t>
            </a:fld>
            <a:endParaRPr lang="en-US"/>
          </a:p>
        </p:txBody>
      </p:sp>
    </p:spTree>
    <p:extLst>
      <p:ext uri="{BB962C8B-B14F-4D97-AF65-F5344CB8AC3E}">
        <p14:creationId xmlns:p14="http://schemas.microsoft.com/office/powerpoint/2010/main" val="344113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40</a:t>
            </a:fld>
            <a:endParaRPr lang="en-US"/>
          </a:p>
        </p:txBody>
      </p:sp>
    </p:spTree>
    <p:extLst>
      <p:ext uri="{BB962C8B-B14F-4D97-AF65-F5344CB8AC3E}">
        <p14:creationId xmlns:p14="http://schemas.microsoft.com/office/powerpoint/2010/main" val="2578277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 &amp; example</a:t>
            </a:r>
          </a:p>
        </p:txBody>
      </p:sp>
      <p:sp>
        <p:nvSpPr>
          <p:cNvPr id="4" name="Slide Number Placeholder 3"/>
          <p:cNvSpPr>
            <a:spLocks noGrp="1"/>
          </p:cNvSpPr>
          <p:nvPr>
            <p:ph type="sldNum" sz="quarter" idx="10"/>
          </p:nvPr>
        </p:nvSpPr>
        <p:spPr/>
        <p:txBody>
          <a:bodyPr/>
          <a:lstStyle/>
          <a:p>
            <a:fld id="{255D337F-C3A5-904F-9698-6291A207DEAA}" type="slidenum">
              <a:rPr lang="en-US" smtClean="0"/>
              <a:t>3</a:t>
            </a:fld>
            <a:endParaRPr lang="en-US"/>
          </a:p>
        </p:txBody>
      </p:sp>
    </p:spTree>
    <p:extLst>
      <p:ext uri="{BB962C8B-B14F-4D97-AF65-F5344CB8AC3E}">
        <p14:creationId xmlns:p14="http://schemas.microsoft.com/office/powerpoint/2010/main" val="239210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41</a:t>
            </a:fld>
            <a:endParaRPr lang="en-US"/>
          </a:p>
        </p:txBody>
      </p:sp>
    </p:spTree>
    <p:extLst>
      <p:ext uri="{BB962C8B-B14F-4D97-AF65-F5344CB8AC3E}">
        <p14:creationId xmlns:p14="http://schemas.microsoft.com/office/powerpoint/2010/main" val="2330507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42</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43</a:t>
            </a:fld>
            <a:endParaRPr lang="en-US"/>
          </a:p>
        </p:txBody>
      </p:sp>
    </p:spTree>
    <p:extLst>
      <p:ext uri="{BB962C8B-B14F-4D97-AF65-F5344CB8AC3E}">
        <p14:creationId xmlns:p14="http://schemas.microsoft.com/office/powerpoint/2010/main" val="2118581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chapter 6 summary notes</a:t>
            </a:r>
          </a:p>
          <a:p>
            <a:endParaRPr lang="en-US" dirty="0"/>
          </a:p>
          <a:p>
            <a:r>
              <a:rPr lang="en-US" dirty="0"/>
              <a:t>Write an essay plan</a:t>
            </a:r>
          </a:p>
        </p:txBody>
      </p:sp>
      <p:sp>
        <p:nvSpPr>
          <p:cNvPr id="4" name="Slide Number Placeholder 3"/>
          <p:cNvSpPr>
            <a:spLocks noGrp="1"/>
          </p:cNvSpPr>
          <p:nvPr>
            <p:ph type="sldNum" sz="quarter" idx="10"/>
          </p:nvPr>
        </p:nvSpPr>
        <p:spPr/>
        <p:txBody>
          <a:bodyPr/>
          <a:lstStyle/>
          <a:p>
            <a:fld id="{255D337F-C3A5-904F-9698-6291A207DEAA}" type="slidenum">
              <a:rPr lang="en-US" smtClean="0"/>
              <a:t>44</a:t>
            </a:fld>
            <a:endParaRPr lang="en-US"/>
          </a:p>
        </p:txBody>
      </p:sp>
    </p:spTree>
    <p:extLst>
      <p:ext uri="{BB962C8B-B14F-4D97-AF65-F5344CB8AC3E}">
        <p14:creationId xmlns:p14="http://schemas.microsoft.com/office/powerpoint/2010/main" val="3684534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Chapter 6</a:t>
            </a:r>
          </a:p>
        </p:txBody>
      </p:sp>
      <p:sp>
        <p:nvSpPr>
          <p:cNvPr id="4" name="Slide Number Placeholder 3"/>
          <p:cNvSpPr>
            <a:spLocks noGrp="1"/>
          </p:cNvSpPr>
          <p:nvPr>
            <p:ph type="sldNum" sz="quarter" idx="10"/>
          </p:nvPr>
        </p:nvSpPr>
        <p:spPr/>
        <p:txBody>
          <a:bodyPr/>
          <a:lstStyle/>
          <a:p>
            <a:fld id="{255D337F-C3A5-904F-9698-6291A207DEAA}" type="slidenum">
              <a:rPr lang="en-US" smtClean="0"/>
              <a:t>45</a:t>
            </a:fld>
            <a:endParaRPr lang="en-US"/>
          </a:p>
        </p:txBody>
      </p:sp>
    </p:spTree>
    <p:extLst>
      <p:ext uri="{BB962C8B-B14F-4D97-AF65-F5344CB8AC3E}">
        <p14:creationId xmlns:p14="http://schemas.microsoft.com/office/powerpoint/2010/main" val="1511994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46</a:t>
            </a:fld>
            <a:endParaRPr lang="en-US"/>
          </a:p>
        </p:txBody>
      </p:sp>
    </p:spTree>
    <p:extLst>
      <p:ext uri="{BB962C8B-B14F-4D97-AF65-F5344CB8AC3E}">
        <p14:creationId xmlns:p14="http://schemas.microsoft.com/office/powerpoint/2010/main" val="1090216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s. 80 = prescribed right (rights/freedoms)</a:t>
            </a:r>
          </a:p>
        </p:txBody>
      </p:sp>
      <p:sp>
        <p:nvSpPr>
          <p:cNvPr id="4" name="Slide Number Placeholder 3"/>
          <p:cNvSpPr>
            <a:spLocks noGrp="1"/>
          </p:cNvSpPr>
          <p:nvPr>
            <p:ph type="sldNum" sz="quarter" idx="5"/>
          </p:nvPr>
        </p:nvSpPr>
        <p:spPr/>
        <p:txBody>
          <a:bodyPr/>
          <a:lstStyle/>
          <a:p>
            <a:fld id="{255D337F-C3A5-904F-9698-6291A207DEAA}" type="slidenum">
              <a:rPr lang="en-US" smtClean="0"/>
              <a:t>4</a:t>
            </a:fld>
            <a:endParaRPr lang="en-US"/>
          </a:p>
        </p:txBody>
      </p:sp>
    </p:spTree>
    <p:extLst>
      <p:ext uri="{BB962C8B-B14F-4D97-AF65-F5344CB8AC3E}">
        <p14:creationId xmlns:p14="http://schemas.microsoft.com/office/powerpoint/2010/main" val="366223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5D337F-C3A5-904F-9698-6291A207DEAA}" type="slidenum">
              <a:rPr lang="en-US" smtClean="0"/>
              <a:t>5</a:t>
            </a:fld>
            <a:endParaRPr lang="en-US"/>
          </a:p>
        </p:txBody>
      </p:sp>
    </p:spTree>
    <p:extLst>
      <p:ext uri="{BB962C8B-B14F-4D97-AF65-F5344CB8AC3E}">
        <p14:creationId xmlns:p14="http://schemas.microsoft.com/office/powerpoint/2010/main" val="610291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55D337F-C3A5-904F-9698-6291A207DEAA}" type="slidenum">
              <a:rPr lang="en-US" smtClean="0"/>
              <a:t>6</a:t>
            </a:fld>
            <a:endParaRPr lang="en-US"/>
          </a:p>
        </p:txBody>
      </p:sp>
    </p:spTree>
    <p:extLst>
      <p:ext uri="{BB962C8B-B14F-4D97-AF65-F5344CB8AC3E}">
        <p14:creationId xmlns:p14="http://schemas.microsoft.com/office/powerpoint/2010/main" val="28900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D337F-C3A5-904F-9698-6291A207DEAA}" type="slidenum">
              <a:rPr lang="en-US" smtClean="0"/>
              <a:t>7</a:t>
            </a:fld>
            <a:endParaRPr lang="en-US"/>
          </a:p>
        </p:txBody>
      </p:sp>
    </p:spTree>
    <p:extLst>
      <p:ext uri="{BB962C8B-B14F-4D97-AF65-F5344CB8AC3E}">
        <p14:creationId xmlns:p14="http://schemas.microsoft.com/office/powerpoint/2010/main" val="4016145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5D337F-C3A5-904F-9698-6291A207DEAA}" type="slidenum">
              <a:rPr lang="en-US" smtClean="0"/>
              <a:t>8</a:t>
            </a:fld>
            <a:endParaRPr lang="en-US"/>
          </a:p>
        </p:txBody>
      </p:sp>
    </p:spTree>
    <p:extLst>
      <p:ext uri="{BB962C8B-B14F-4D97-AF65-F5344CB8AC3E}">
        <p14:creationId xmlns:p14="http://schemas.microsoft.com/office/powerpoint/2010/main" val="116497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Chapter 6</a:t>
            </a:r>
          </a:p>
        </p:txBody>
      </p:sp>
      <p:sp>
        <p:nvSpPr>
          <p:cNvPr id="4" name="Slide Number Placeholder 3"/>
          <p:cNvSpPr>
            <a:spLocks noGrp="1"/>
          </p:cNvSpPr>
          <p:nvPr>
            <p:ph type="sldNum" sz="quarter" idx="10"/>
          </p:nvPr>
        </p:nvSpPr>
        <p:spPr/>
        <p:txBody>
          <a:bodyPr/>
          <a:lstStyle/>
          <a:p>
            <a:fld id="{255D337F-C3A5-904F-9698-6291A207DEAA}" type="slidenum">
              <a:rPr lang="en-US" smtClean="0"/>
              <a:t>10</a:t>
            </a:fld>
            <a:endParaRPr lang="en-US"/>
          </a:p>
        </p:txBody>
      </p:sp>
    </p:spTree>
    <p:extLst>
      <p:ext uri="{BB962C8B-B14F-4D97-AF65-F5344CB8AC3E}">
        <p14:creationId xmlns:p14="http://schemas.microsoft.com/office/powerpoint/2010/main" val="3122128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412470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130357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62096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411347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D4E384F3-5460-1341-8922-2DC1469BCFBC}"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139514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D4E384F3-5460-1341-8922-2DC1469BCFBC}"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756616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D4E384F3-5460-1341-8922-2DC1469BCFBC}" type="datetimeFigureOut">
              <a:rPr lang="en-US" smtClean="0"/>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101058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D4E384F3-5460-1341-8922-2DC1469BCFBC}" type="datetimeFigureOut">
              <a:rPr lang="en-US" smtClean="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90330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384F3-5460-1341-8922-2DC1469BCFBC}"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45581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D4E384F3-5460-1341-8922-2DC1469BCFBC}"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85809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D4E384F3-5460-1341-8922-2DC1469BCFBC}"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a:p>
        </p:txBody>
      </p:sp>
    </p:spTree>
    <p:extLst>
      <p:ext uri="{BB962C8B-B14F-4D97-AF65-F5344CB8AC3E}">
        <p14:creationId xmlns:p14="http://schemas.microsoft.com/office/powerpoint/2010/main" val="241913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384F3-5460-1341-8922-2DC1469BCFBC}" type="datetimeFigureOut">
              <a:rPr lang="en-US" smtClean="0"/>
              <a:t>3/22/2023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AD0CD-2851-144B-8997-10F76F671AB2}" type="slidenum">
              <a:rPr lang="en-US" smtClean="0"/>
              <a:t>‹#›</a:t>
            </a:fld>
            <a:endParaRPr lang="en-US"/>
          </a:p>
        </p:txBody>
      </p:sp>
    </p:spTree>
    <p:extLst>
      <p:ext uri="{BB962C8B-B14F-4D97-AF65-F5344CB8AC3E}">
        <p14:creationId xmlns:p14="http://schemas.microsoft.com/office/powerpoint/2010/main" val="40513510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hyperlink" Target="https://www.youtube.com/watch?v=evDCHCMRAtc" TargetMode="External"/><Relationship Id="rId7"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www.youtube.com/watch?v=kXyPTeBGuMY" TargetMode="External"/><Relationship Id="rId4" Type="http://schemas.openxmlformats.org/officeDocument/2006/relationships/hyperlink" Target="https://www.youtube.com/watch?v=yzS82Mbuhw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gx2ztNKbZN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customXml" Target="../ink/ink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hcourt.gov.au/about/high-court-documentar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Parliament_House_Canberra_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76337" cy="7016739"/>
          </a:xfrm>
          <a:prstGeom prst="rect">
            <a:avLst/>
          </a:prstGeom>
        </p:spPr>
      </p:pic>
      <p:sp>
        <p:nvSpPr>
          <p:cNvPr id="6" name="TextBox 5"/>
          <p:cNvSpPr txBox="1"/>
          <p:nvPr/>
        </p:nvSpPr>
        <p:spPr>
          <a:xfrm>
            <a:off x="-1" y="4286250"/>
            <a:ext cx="9176337"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200">
              <a:latin typeface="Times New Roman"/>
              <a:cs typeface="Times New Roman"/>
            </a:endParaRPr>
          </a:p>
          <a:p>
            <a:pPr algn="ctr"/>
            <a:r>
              <a:rPr lang="en-US" sz="4000">
                <a:latin typeface="Times New Roman"/>
                <a:cs typeface="Times New Roman"/>
              </a:rPr>
              <a:t>Year 11: Politics &amp; Law</a:t>
            </a:r>
          </a:p>
          <a:p>
            <a:pPr algn="ctr"/>
            <a:endParaRPr lang="en-US" sz="1200">
              <a:latin typeface="Times New Roman"/>
              <a:cs typeface="Times New Roman"/>
            </a:endParaRPr>
          </a:p>
        </p:txBody>
      </p:sp>
    </p:spTree>
    <p:extLst>
      <p:ext uri="{BB962C8B-B14F-4D97-AF65-F5344CB8AC3E}">
        <p14:creationId xmlns:p14="http://schemas.microsoft.com/office/powerpoint/2010/main" val="291337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latin typeface="Times New Roman"/>
                <a:cs typeface="Times New Roman"/>
              </a:rPr>
              <a:t>Syllabus Dot Point </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7150" indent="0">
              <a:buNone/>
            </a:pPr>
            <a:endParaRPr lang="en-US" sz="1000" dirty="0">
              <a:solidFill>
                <a:srgbClr val="000000"/>
              </a:solidFill>
              <a:latin typeface="Times New Roman"/>
              <a:cs typeface="Times New Roman"/>
            </a:endParaRPr>
          </a:p>
          <a:p>
            <a:pPr marL="514350" indent="-457200"/>
            <a:r>
              <a:rPr lang="en-US" sz="3600" dirty="0">
                <a:solidFill>
                  <a:srgbClr val="000000"/>
                </a:solidFill>
                <a:latin typeface="Times New Roman"/>
                <a:cs typeface="Times New Roman"/>
              </a:rPr>
              <a:t>The </a:t>
            </a:r>
            <a:r>
              <a:rPr lang="en-US" sz="3600" dirty="0">
                <a:solidFill>
                  <a:srgbClr val="000000"/>
                </a:solidFill>
                <a:highlight>
                  <a:srgbClr val="FFFF00"/>
                </a:highlight>
                <a:latin typeface="Times New Roman"/>
                <a:cs typeface="Times New Roman"/>
              </a:rPr>
              <a:t>court hierarchy</a:t>
            </a:r>
            <a:r>
              <a:rPr lang="en-US" sz="3600" dirty="0">
                <a:solidFill>
                  <a:srgbClr val="000000"/>
                </a:solidFill>
                <a:latin typeface="Times New Roman"/>
                <a:cs typeface="Times New Roman"/>
              </a:rPr>
              <a:t>, methods of </a:t>
            </a:r>
            <a:r>
              <a:rPr lang="en-US" sz="3600" dirty="0">
                <a:solidFill>
                  <a:srgbClr val="000000"/>
                </a:solidFill>
                <a:highlight>
                  <a:srgbClr val="FFFF00"/>
                </a:highlight>
                <a:latin typeface="Times New Roman"/>
                <a:cs typeface="Times New Roman"/>
              </a:rPr>
              <a:t>statutory interpretation</a:t>
            </a:r>
            <a:r>
              <a:rPr lang="en-US" sz="3600" dirty="0">
                <a:solidFill>
                  <a:srgbClr val="000000"/>
                </a:solidFill>
                <a:latin typeface="Times New Roman"/>
                <a:cs typeface="Times New Roman"/>
              </a:rPr>
              <a:t> and the </a:t>
            </a:r>
            <a:r>
              <a:rPr lang="en-US" sz="3600" dirty="0">
                <a:solidFill>
                  <a:srgbClr val="000000"/>
                </a:solidFill>
                <a:highlight>
                  <a:srgbClr val="FFFF00"/>
                </a:highlight>
                <a:latin typeface="Times New Roman"/>
                <a:cs typeface="Times New Roman"/>
              </a:rPr>
              <a:t>doctrine of precedent</a:t>
            </a:r>
            <a:r>
              <a:rPr lang="en-US" sz="3600" dirty="0">
                <a:solidFill>
                  <a:srgbClr val="000000"/>
                </a:solidFill>
                <a:latin typeface="Times New Roman"/>
                <a:cs typeface="Times New Roman"/>
              </a:rPr>
              <a:t>.</a:t>
            </a:r>
          </a:p>
          <a:p>
            <a:pPr marL="514350" indent="-457200"/>
            <a:endParaRPr lang="en-US" sz="1000" dirty="0">
              <a:solidFill>
                <a:srgbClr val="000000"/>
              </a:solidFill>
              <a:latin typeface="Times New Roman"/>
              <a:cs typeface="Times New Roman"/>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DF9E2312-50B3-3F2F-AFF8-7108C47B9D62}"/>
                  </a:ext>
                </a:extLst>
              </p14:cNvPr>
              <p14:cNvContentPartPr/>
              <p14:nvPr/>
            </p14:nvContentPartPr>
            <p14:xfrm>
              <a:off x="1691424" y="1941696"/>
              <a:ext cx="2839320" cy="555840"/>
            </p14:xfrm>
          </p:contentPart>
        </mc:Choice>
        <mc:Fallback xmlns="">
          <p:pic>
            <p:nvPicPr>
              <p:cNvPr id="4" name="Ink 3">
                <a:extLst>
                  <a:ext uri="{FF2B5EF4-FFF2-40B4-BE49-F238E27FC236}">
                    <a16:creationId xmlns:a16="http://schemas.microsoft.com/office/drawing/2014/main" id="{DF9E2312-50B3-3F2F-AFF8-7108C47B9D62}"/>
                  </a:ext>
                </a:extLst>
              </p:cNvPr>
              <p:cNvPicPr/>
              <p:nvPr/>
            </p:nvPicPr>
            <p:blipFill>
              <a:blip r:embed="rId4"/>
              <a:stretch>
                <a:fillRect/>
              </a:stretch>
            </p:blipFill>
            <p:spPr>
              <a:xfrm>
                <a:off x="1628784" y="1878696"/>
                <a:ext cx="2964960" cy="681480"/>
              </a:xfrm>
              <a:prstGeom prst="rect">
                <a:avLst/>
              </a:prstGeom>
            </p:spPr>
          </p:pic>
        </mc:Fallback>
      </mc:AlternateContent>
    </p:spTree>
    <p:extLst>
      <p:ext uri="{BB962C8B-B14F-4D97-AF65-F5344CB8AC3E}">
        <p14:creationId xmlns:p14="http://schemas.microsoft.com/office/powerpoint/2010/main" val="2872799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Statutory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400">
                <a:latin typeface="Times New Roman"/>
                <a:cs typeface="Times New Roman"/>
              </a:rPr>
              <a:t>Interpretation most often is necessary because the meaning of an Act is unclear. These problems arise from:</a:t>
            </a:r>
            <a:endParaRPr lang="en-US" sz="2000">
              <a:latin typeface="Times New Roman"/>
              <a:cs typeface="Times New Roman"/>
            </a:endParaRPr>
          </a:p>
          <a:p>
            <a:pPr marL="800100" lvl="1"/>
            <a:r>
              <a:rPr lang="en-US" sz="2000">
                <a:latin typeface="Times New Roman"/>
                <a:cs typeface="Times New Roman"/>
              </a:rPr>
              <a:t>Drafting problems</a:t>
            </a:r>
          </a:p>
          <a:p>
            <a:pPr marL="800100" lvl="1"/>
            <a:r>
              <a:rPr lang="en-US" sz="2000">
                <a:latin typeface="Times New Roman"/>
                <a:cs typeface="Times New Roman"/>
              </a:rPr>
              <a:t>Inconsistencies and contradictions</a:t>
            </a:r>
          </a:p>
          <a:p>
            <a:pPr marL="800100" lvl="1"/>
            <a:r>
              <a:rPr lang="en-US" sz="2000">
                <a:latin typeface="Times New Roman"/>
                <a:cs typeface="Times New Roman"/>
              </a:rPr>
              <a:t>Words and definitions are unclear/badly defined</a:t>
            </a:r>
          </a:p>
          <a:p>
            <a:pPr marL="1200150" lvl="2"/>
            <a:r>
              <a:rPr lang="en-US" sz="1600">
                <a:latin typeface="Times New Roman"/>
                <a:cs typeface="Times New Roman"/>
              </a:rPr>
              <a:t>ambiguity or vagueness</a:t>
            </a:r>
          </a:p>
          <a:p>
            <a:pPr marL="800100" lvl="1"/>
            <a:r>
              <a:rPr lang="en-US" sz="2000">
                <a:latin typeface="Times New Roman"/>
                <a:cs typeface="Times New Roman"/>
              </a:rPr>
              <a:t>Time and changing circumstances</a:t>
            </a:r>
          </a:p>
          <a:p>
            <a:pPr marL="57150" indent="0">
              <a:buNone/>
            </a:pPr>
            <a:endParaRPr lang="en-US" sz="2000">
              <a:latin typeface="Times New Roman"/>
              <a:cs typeface="Times New Roman"/>
            </a:endParaRPr>
          </a:p>
          <a:p>
            <a:pPr marL="400050"/>
            <a:r>
              <a:rPr lang="en-US" sz="2400">
                <a:latin typeface="Times New Roman"/>
                <a:cs typeface="Times New Roman"/>
              </a:rPr>
              <a:t>Discussion question:</a:t>
            </a:r>
          </a:p>
          <a:p>
            <a:pPr marL="800100" lvl="1"/>
            <a:r>
              <a:rPr lang="en-US" sz="2000">
                <a:latin typeface="Times New Roman"/>
                <a:cs typeface="Times New Roman"/>
              </a:rPr>
              <a:t>In theory, statutes should be clear and unambiguous after such a rigorous process. Therefore, it begs the question – how are mistakes made?</a:t>
            </a:r>
          </a:p>
        </p:txBody>
      </p:sp>
    </p:spTree>
    <p:extLst>
      <p:ext uri="{BB962C8B-B14F-4D97-AF65-F5344CB8AC3E}">
        <p14:creationId xmlns:p14="http://schemas.microsoft.com/office/powerpoint/2010/main" val="255246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Statutory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000" i="1">
                <a:highlight>
                  <a:srgbClr val="FFFF00"/>
                </a:highlight>
                <a:latin typeface="Times New Roman"/>
                <a:cs typeface="Times New Roman"/>
              </a:rPr>
              <a:t>In </a:t>
            </a:r>
            <a:r>
              <a:rPr lang="en-US" sz="2000" i="1" err="1">
                <a:highlight>
                  <a:srgbClr val="FFFF00"/>
                </a:highlight>
                <a:latin typeface="Times New Roman"/>
                <a:cs typeface="Times New Roman"/>
              </a:rPr>
              <a:t>futuro</a:t>
            </a:r>
            <a:endParaRPr lang="en-US" sz="2000" i="1">
              <a:highlight>
                <a:srgbClr val="FFFF00"/>
              </a:highlight>
              <a:latin typeface="Times New Roman"/>
              <a:cs typeface="Times New Roman"/>
            </a:endParaRPr>
          </a:p>
          <a:p>
            <a:pPr marL="800100" lvl="1"/>
            <a:r>
              <a:rPr lang="en-US" sz="1800">
                <a:latin typeface="Times New Roman"/>
                <a:cs typeface="Times New Roman"/>
              </a:rPr>
              <a:t>‘In the future’</a:t>
            </a:r>
          </a:p>
          <a:p>
            <a:pPr marL="800100" lvl="1"/>
            <a:r>
              <a:rPr lang="en-US" sz="1800">
                <a:latin typeface="Times New Roman"/>
                <a:cs typeface="Times New Roman"/>
              </a:rPr>
              <a:t>Prospective</a:t>
            </a:r>
          </a:p>
          <a:p>
            <a:pPr marL="800100" lvl="1"/>
            <a:r>
              <a:rPr lang="en-US" sz="1800">
                <a:latin typeface="Times New Roman"/>
                <a:cs typeface="Times New Roman"/>
              </a:rPr>
              <a:t>Statute laws are made as rules to guide </a:t>
            </a:r>
            <a:r>
              <a:rPr lang="en-US" sz="1800" u="sng">
                <a:latin typeface="Times New Roman"/>
                <a:cs typeface="Times New Roman"/>
              </a:rPr>
              <a:t>future</a:t>
            </a:r>
            <a:r>
              <a:rPr lang="en-US" sz="1800">
                <a:latin typeface="Times New Roman"/>
                <a:cs typeface="Times New Roman"/>
              </a:rPr>
              <a:t> actions or events</a:t>
            </a:r>
          </a:p>
          <a:p>
            <a:pPr marL="1200150" lvl="2"/>
            <a:r>
              <a:rPr lang="en-US" sz="1800">
                <a:latin typeface="Times New Roman"/>
                <a:cs typeface="Times New Roman"/>
              </a:rPr>
              <a:t>Therefore, cannot be back dated</a:t>
            </a:r>
          </a:p>
          <a:p>
            <a:pPr marL="800100" lvl="1"/>
            <a:r>
              <a:rPr lang="en-US" sz="1800">
                <a:latin typeface="Times New Roman"/>
                <a:cs typeface="Times New Roman"/>
              </a:rPr>
              <a:t>They act to guide the law form their date of proclamation</a:t>
            </a:r>
          </a:p>
          <a:p>
            <a:pPr marL="800100" lvl="1"/>
            <a:r>
              <a:rPr lang="en-US" sz="1800">
                <a:latin typeface="Times New Roman"/>
                <a:cs typeface="Times New Roman"/>
              </a:rPr>
              <a:t>In contrast to common law which is </a:t>
            </a:r>
            <a:r>
              <a:rPr lang="en-US" sz="1800" i="1">
                <a:latin typeface="Times New Roman"/>
                <a:cs typeface="Times New Roman"/>
              </a:rPr>
              <a:t>ex post facto</a:t>
            </a:r>
          </a:p>
          <a:p>
            <a:pPr marL="57150" indent="0">
              <a:buNone/>
            </a:pPr>
            <a:endParaRPr lang="en-US" sz="1500">
              <a:latin typeface="Times New Roman"/>
              <a:cs typeface="Times New Roman"/>
            </a:endParaRPr>
          </a:p>
          <a:p>
            <a:pPr marL="400050"/>
            <a:r>
              <a:rPr lang="en-US" sz="2000" i="1">
                <a:highlight>
                  <a:srgbClr val="FFFF00"/>
                </a:highlight>
                <a:latin typeface="Times New Roman"/>
                <a:cs typeface="Times New Roman"/>
              </a:rPr>
              <a:t>Ex post facto</a:t>
            </a:r>
          </a:p>
          <a:p>
            <a:pPr marL="800100" lvl="1"/>
            <a:r>
              <a:rPr lang="en-US" sz="1800">
                <a:latin typeface="Times New Roman"/>
                <a:cs typeface="Times New Roman"/>
              </a:rPr>
              <a:t>‘After the fact’</a:t>
            </a:r>
          </a:p>
          <a:p>
            <a:pPr marL="800100" lvl="1"/>
            <a:r>
              <a:rPr lang="en-US" sz="1800">
                <a:latin typeface="Times New Roman"/>
                <a:cs typeface="Times New Roman"/>
              </a:rPr>
              <a:t>Retrospective</a:t>
            </a:r>
          </a:p>
          <a:p>
            <a:pPr marL="800100" lvl="1"/>
            <a:r>
              <a:rPr lang="en-US" sz="1800">
                <a:latin typeface="Times New Roman"/>
                <a:cs typeface="Times New Roman"/>
              </a:rPr>
              <a:t>Judgements made by the courts are done so </a:t>
            </a:r>
            <a:r>
              <a:rPr lang="en-US" sz="1800" u="sng">
                <a:latin typeface="Times New Roman"/>
                <a:cs typeface="Times New Roman"/>
              </a:rPr>
              <a:t>after</a:t>
            </a:r>
            <a:r>
              <a:rPr lang="en-US" sz="1800">
                <a:latin typeface="Times New Roman"/>
                <a:cs typeface="Times New Roman"/>
              </a:rPr>
              <a:t> the dispute has occurred</a:t>
            </a:r>
          </a:p>
          <a:p>
            <a:pPr marL="1200150" lvl="2"/>
            <a:r>
              <a:rPr lang="en-US" sz="1800">
                <a:latin typeface="Times New Roman"/>
                <a:cs typeface="Times New Roman"/>
              </a:rPr>
              <a:t>Therefore, judges cannot go out in search of a case to try</a:t>
            </a:r>
          </a:p>
          <a:p>
            <a:pPr marL="800100" lvl="1"/>
            <a:r>
              <a:rPr lang="en-US" sz="1800">
                <a:latin typeface="Times New Roman"/>
                <a:cs typeface="Times New Roman"/>
              </a:rPr>
              <a:t>Note: Unchallenged legislation</a:t>
            </a:r>
          </a:p>
        </p:txBody>
      </p:sp>
    </p:spTree>
    <p:extLst>
      <p:ext uri="{BB962C8B-B14F-4D97-AF65-F5344CB8AC3E}">
        <p14:creationId xmlns:p14="http://schemas.microsoft.com/office/powerpoint/2010/main" val="288495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Judicial Activism</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000">
                <a:highlight>
                  <a:srgbClr val="FFFF00"/>
                </a:highlight>
                <a:latin typeface="Times New Roman"/>
                <a:cs typeface="Times New Roman"/>
              </a:rPr>
              <a:t>Question: What is the scope of a judges role?</a:t>
            </a:r>
          </a:p>
          <a:p>
            <a:pPr marL="400050"/>
            <a:endParaRPr lang="en-US" sz="2000">
              <a:latin typeface="Times New Roman"/>
              <a:cs typeface="Times New Roman"/>
            </a:endParaRPr>
          </a:p>
          <a:p>
            <a:pPr marL="400050"/>
            <a:r>
              <a:rPr lang="en-US" sz="2000">
                <a:latin typeface="Times New Roman"/>
                <a:cs typeface="Times New Roman"/>
              </a:rPr>
              <a:t>Judges </a:t>
            </a:r>
            <a:r>
              <a:rPr lang="en-US" sz="2000" b="1">
                <a:latin typeface="Times New Roman"/>
                <a:cs typeface="Times New Roman"/>
              </a:rPr>
              <a:t>ARE</a:t>
            </a:r>
            <a:r>
              <a:rPr lang="en-US" sz="2000">
                <a:latin typeface="Times New Roman"/>
                <a:cs typeface="Times New Roman"/>
              </a:rPr>
              <a:t> limited in their ability to interpret statutes</a:t>
            </a:r>
          </a:p>
          <a:p>
            <a:pPr marL="800100" lvl="1"/>
            <a:r>
              <a:rPr lang="en-US" sz="1800">
                <a:latin typeface="Times New Roman"/>
                <a:cs typeface="Times New Roman"/>
              </a:rPr>
              <a:t>Statutes always have precedence over judge-made law</a:t>
            </a:r>
          </a:p>
          <a:p>
            <a:pPr marL="800100" lvl="1"/>
            <a:r>
              <a:rPr lang="en-US" sz="1800">
                <a:latin typeface="Times New Roman"/>
                <a:cs typeface="Times New Roman"/>
              </a:rPr>
              <a:t>Courts are unable to change the law</a:t>
            </a:r>
          </a:p>
          <a:p>
            <a:pPr marL="800100" lvl="1"/>
            <a:r>
              <a:rPr lang="en-US" sz="1800">
                <a:latin typeface="Times New Roman"/>
                <a:cs typeface="Times New Roman"/>
              </a:rPr>
              <a:t>A case must be brought to the court before judges can interpret statutes</a:t>
            </a:r>
          </a:p>
          <a:p>
            <a:pPr marL="400050"/>
            <a:endParaRPr lang="en-US" sz="2000">
              <a:latin typeface="Times New Roman"/>
              <a:cs typeface="Times New Roman"/>
            </a:endParaRPr>
          </a:p>
          <a:p>
            <a:pPr marL="400050"/>
            <a:r>
              <a:rPr lang="en-US" sz="2000">
                <a:latin typeface="Times New Roman"/>
                <a:cs typeface="Times New Roman"/>
              </a:rPr>
              <a:t>Judges </a:t>
            </a:r>
            <a:r>
              <a:rPr lang="en-US" sz="2000" b="1">
                <a:latin typeface="Times New Roman"/>
                <a:cs typeface="Times New Roman"/>
              </a:rPr>
              <a:t>ARE NOT </a:t>
            </a:r>
            <a:r>
              <a:rPr lang="en-US" sz="2000">
                <a:latin typeface="Times New Roman"/>
                <a:cs typeface="Times New Roman"/>
              </a:rPr>
              <a:t>limited in their ability to interpret statutes</a:t>
            </a:r>
          </a:p>
          <a:p>
            <a:pPr marL="800100" lvl="1"/>
            <a:r>
              <a:rPr lang="en-US" sz="1800">
                <a:latin typeface="Times New Roman"/>
                <a:cs typeface="Times New Roman"/>
              </a:rPr>
              <a:t>Judges may need to interpret the meaning of words in an Act in order to apply them to specific situations before the courts</a:t>
            </a:r>
          </a:p>
          <a:p>
            <a:pPr marL="1200150" lvl="2"/>
            <a:r>
              <a:rPr lang="en-US" sz="1800">
                <a:latin typeface="Times New Roman"/>
                <a:cs typeface="Times New Roman"/>
              </a:rPr>
              <a:t>Due to drafting problems, inconsistencies and contradictions </a:t>
            </a:r>
          </a:p>
          <a:p>
            <a:pPr marL="800100" lvl="1"/>
            <a:r>
              <a:rPr lang="en-US" sz="1800">
                <a:latin typeface="Times New Roman"/>
                <a:cs typeface="Times New Roman"/>
              </a:rPr>
              <a:t>Judges may refer to international law and judgments of domestic, foreign and international courts relevant to human rights</a:t>
            </a:r>
          </a:p>
          <a:p>
            <a:pPr marL="1200150" lvl="2"/>
            <a:r>
              <a:rPr lang="en-US" sz="1800">
                <a:latin typeface="Times New Roman"/>
                <a:cs typeface="Times New Roman"/>
              </a:rPr>
              <a:t>E.g.: Mabo Case No. 2, 1992</a:t>
            </a:r>
          </a:p>
        </p:txBody>
      </p:sp>
    </p:spTree>
    <p:extLst>
      <p:ext uri="{BB962C8B-B14F-4D97-AF65-F5344CB8AC3E}">
        <p14:creationId xmlns:p14="http://schemas.microsoft.com/office/powerpoint/2010/main" val="324095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0B47B-8130-9549-8E10-2358062B71A4}"/>
              </a:ext>
            </a:extLst>
          </p:cNvPr>
          <p:cNvPicPr>
            <a:picLocks noChangeAspect="1"/>
          </p:cNvPicPr>
          <p:nvPr/>
        </p:nvPicPr>
        <p:blipFill>
          <a:blip r:embed="rId2"/>
          <a:stretch>
            <a:fillRect/>
          </a:stretch>
        </p:blipFill>
        <p:spPr>
          <a:xfrm>
            <a:off x="-1" y="0"/>
            <a:ext cx="9161399" cy="6858000"/>
          </a:xfrm>
          <a:prstGeom prst="rect">
            <a:avLst/>
          </a:prstGeom>
        </p:spPr>
      </p:pic>
    </p:spTree>
    <p:extLst>
      <p:ext uri="{BB962C8B-B14F-4D97-AF65-F5344CB8AC3E}">
        <p14:creationId xmlns:p14="http://schemas.microsoft.com/office/powerpoint/2010/main" val="3247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Appeals</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000">
                <a:latin typeface="Times New Roman"/>
                <a:cs typeface="Times New Roman"/>
              </a:rPr>
              <a:t>The process of interpreting legislation is complex and can often be the subject of an appeal</a:t>
            </a:r>
          </a:p>
          <a:p>
            <a:pPr marL="400050"/>
            <a:endParaRPr lang="en-US" sz="1500">
              <a:latin typeface="Times New Roman"/>
              <a:cs typeface="Times New Roman"/>
            </a:endParaRPr>
          </a:p>
          <a:p>
            <a:pPr marL="400050"/>
            <a:r>
              <a:rPr lang="en-US" sz="2000">
                <a:latin typeface="Times New Roman"/>
                <a:cs typeface="Times New Roman"/>
              </a:rPr>
              <a:t>Definition:</a:t>
            </a:r>
          </a:p>
          <a:p>
            <a:pPr marL="800100" lvl="1"/>
            <a:r>
              <a:rPr lang="en-US" sz="1600">
                <a:latin typeface="Times New Roman"/>
                <a:cs typeface="Times New Roman"/>
              </a:rPr>
              <a:t>A review of a court case by a higher court</a:t>
            </a:r>
          </a:p>
          <a:p>
            <a:pPr marL="800100" lvl="1"/>
            <a:r>
              <a:rPr lang="en-US" sz="1600">
                <a:latin typeface="Times New Roman"/>
                <a:cs typeface="Times New Roman"/>
              </a:rPr>
              <a:t>A form of judicial accountability exercised by courts over other courts</a:t>
            </a:r>
          </a:p>
          <a:p>
            <a:pPr marL="800100" lvl="1"/>
            <a:endParaRPr lang="en-US" sz="1500">
              <a:latin typeface="Times New Roman"/>
              <a:cs typeface="Times New Roman"/>
            </a:endParaRPr>
          </a:p>
          <a:p>
            <a:pPr marL="400050"/>
            <a:r>
              <a:rPr lang="en-US" sz="2000">
                <a:latin typeface="Times New Roman"/>
                <a:cs typeface="Times New Roman"/>
              </a:rPr>
              <a:t>The Judiciary Act 1903</a:t>
            </a:r>
          </a:p>
          <a:p>
            <a:pPr marL="800100" lvl="1"/>
            <a:r>
              <a:rPr lang="en-US" sz="1600">
                <a:latin typeface="Times New Roman"/>
                <a:cs typeface="Times New Roman"/>
              </a:rPr>
              <a:t>The statute which sets out the legal framework for the courts</a:t>
            </a:r>
          </a:p>
          <a:p>
            <a:pPr marL="800100" lvl="1"/>
            <a:r>
              <a:rPr lang="en-US" sz="1600">
                <a:latin typeface="Times New Roman"/>
                <a:cs typeface="Times New Roman"/>
              </a:rPr>
              <a:t>s.35A – sets out the circumstances under which a so-called Special Leave to Appeal may be granted</a:t>
            </a:r>
          </a:p>
          <a:p>
            <a:pPr marL="1200150" lvl="2"/>
            <a:r>
              <a:rPr lang="en-US" sz="1600">
                <a:latin typeface="Times New Roman"/>
                <a:cs typeface="Times New Roman"/>
              </a:rPr>
              <a:t>A miscarriage of justice;</a:t>
            </a:r>
          </a:p>
          <a:p>
            <a:pPr marL="1200150" lvl="2"/>
            <a:r>
              <a:rPr lang="en-US" sz="1600">
                <a:latin typeface="Times New Roman"/>
                <a:cs typeface="Times New Roman"/>
              </a:rPr>
              <a:t>A questions of law, which creates the possibility that new common law may be made – i.e. a new precedent may be set; and</a:t>
            </a:r>
          </a:p>
          <a:p>
            <a:pPr marL="1200150" lvl="2"/>
            <a:r>
              <a:rPr lang="en-US" sz="1600">
                <a:latin typeface="Times New Roman"/>
                <a:cs typeface="Times New Roman"/>
              </a:rPr>
              <a:t>A conflict between courts</a:t>
            </a:r>
          </a:p>
          <a:p>
            <a:pPr marL="1200150" lvl="2"/>
            <a:endParaRPr lang="en-US" sz="1200">
              <a:latin typeface="Times New Roman"/>
              <a:cs typeface="Times New Roman"/>
            </a:endParaRPr>
          </a:p>
          <a:p>
            <a:pPr marL="800100" lvl="1"/>
            <a:endParaRPr lang="en-US" sz="1600">
              <a:latin typeface="Times New Roman"/>
              <a:cs typeface="Times New Roman"/>
            </a:endParaRPr>
          </a:p>
        </p:txBody>
      </p:sp>
    </p:spTree>
    <p:extLst>
      <p:ext uri="{BB962C8B-B14F-4D97-AF65-F5344CB8AC3E}">
        <p14:creationId xmlns:p14="http://schemas.microsoft.com/office/powerpoint/2010/main" val="2042213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Statutory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400" dirty="0">
                <a:highlight>
                  <a:srgbClr val="FFFF00"/>
                </a:highlight>
                <a:latin typeface="Times New Roman"/>
                <a:cs typeface="Times New Roman"/>
              </a:rPr>
              <a:t>Courts approach statutory interpretation using 3 different rules:</a:t>
            </a:r>
            <a:br>
              <a:rPr lang="en-US" sz="2400" dirty="0">
                <a:highlight>
                  <a:srgbClr val="FFFF00"/>
                </a:highlight>
                <a:latin typeface="Times New Roman"/>
                <a:cs typeface="Times New Roman"/>
              </a:rPr>
            </a:br>
            <a:endParaRPr lang="en-US" sz="2400" dirty="0">
              <a:highlight>
                <a:srgbClr val="FFFF00"/>
              </a:highlight>
              <a:latin typeface="Times New Roman"/>
              <a:cs typeface="Times New Roman"/>
            </a:endParaRPr>
          </a:p>
          <a:p>
            <a:pPr marL="400050"/>
            <a:r>
              <a:rPr lang="en-US" sz="2400" dirty="0">
                <a:highlight>
                  <a:srgbClr val="FFFF00"/>
                </a:highlight>
                <a:latin typeface="Times New Roman"/>
                <a:cs typeface="Times New Roman"/>
              </a:rPr>
              <a:t>1. Literal Rule</a:t>
            </a:r>
          </a:p>
          <a:p>
            <a:pPr marL="400050"/>
            <a:r>
              <a:rPr lang="en-US" sz="2400" dirty="0">
                <a:highlight>
                  <a:srgbClr val="FFFF00"/>
                </a:highlight>
                <a:latin typeface="Times New Roman"/>
                <a:cs typeface="Times New Roman"/>
              </a:rPr>
              <a:t>2. Golden Rule</a:t>
            </a:r>
          </a:p>
          <a:p>
            <a:pPr marL="400050"/>
            <a:r>
              <a:rPr lang="en-US" sz="2400" dirty="0">
                <a:highlight>
                  <a:srgbClr val="FFFF00"/>
                </a:highlight>
                <a:latin typeface="Times New Roman"/>
                <a:cs typeface="Times New Roman"/>
              </a:rPr>
              <a:t>3. Mischief Rule / Purpose Rule</a:t>
            </a:r>
          </a:p>
        </p:txBody>
      </p:sp>
    </p:spTree>
    <p:extLst>
      <p:ext uri="{BB962C8B-B14F-4D97-AF65-F5344CB8AC3E}">
        <p14:creationId xmlns:p14="http://schemas.microsoft.com/office/powerpoint/2010/main" val="401610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Rules of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00050"/>
            <a:r>
              <a:rPr lang="en-US" sz="2400" dirty="0">
                <a:highlight>
                  <a:srgbClr val="FFFF00"/>
                </a:highlight>
                <a:latin typeface="Times New Roman"/>
                <a:cs typeface="Times New Roman"/>
              </a:rPr>
              <a:t>Literal rule</a:t>
            </a:r>
          </a:p>
          <a:p>
            <a:pPr marL="800100" lvl="1"/>
            <a:r>
              <a:rPr lang="en-US" sz="2000" dirty="0">
                <a:latin typeface="Times New Roman"/>
                <a:cs typeface="Times New Roman"/>
              </a:rPr>
              <a:t>A rule of statutory interpretation in which the courts apply the standard dictionary definition of a word in a statute</a:t>
            </a:r>
          </a:p>
          <a:p>
            <a:pPr marL="800100" lvl="1"/>
            <a:r>
              <a:rPr lang="en-US" sz="2000" dirty="0">
                <a:latin typeface="Times New Roman"/>
                <a:cs typeface="Times New Roman"/>
              </a:rPr>
              <a:t>The courts are to use the ‘ordinary’ meaning of the language within the statute</a:t>
            </a:r>
          </a:p>
          <a:p>
            <a:pPr marL="800100" lvl="1"/>
            <a:r>
              <a:rPr lang="en-US" sz="2000" dirty="0">
                <a:latin typeface="Times New Roman"/>
                <a:cs typeface="Times New Roman"/>
              </a:rPr>
              <a:t>Also known as the ‘plain meaning rule’</a:t>
            </a:r>
          </a:p>
          <a:p>
            <a:pPr marL="800100" lvl="1"/>
            <a:r>
              <a:rPr lang="en-US" sz="2000" dirty="0">
                <a:latin typeface="Times New Roman"/>
                <a:cs typeface="Times New Roman"/>
              </a:rPr>
              <a:t>To give statute’s words their literal meaning regardless of whether the result is sensible or not</a:t>
            </a:r>
          </a:p>
          <a:p>
            <a:pPr marL="800100" lvl="1"/>
            <a:r>
              <a:rPr lang="en-AU" sz="2000" dirty="0">
                <a:latin typeface="Times New Roman"/>
                <a:cs typeface="Times New Roman"/>
              </a:rPr>
              <a:t>Application of the literal rule may lead to unexpected or absurd results!</a:t>
            </a:r>
          </a:p>
          <a:p>
            <a:pPr marL="800100" lvl="1"/>
            <a:endParaRPr lang="en-US" sz="1400" dirty="0">
              <a:latin typeface="Times New Roman"/>
              <a:cs typeface="Times New Roman"/>
            </a:endParaRPr>
          </a:p>
          <a:p>
            <a:pPr marL="800100" lvl="1"/>
            <a:endParaRPr lang="en-US" sz="1400" dirty="0">
              <a:latin typeface="Times New Roman"/>
              <a:cs typeface="Times New Roman"/>
            </a:endParaRPr>
          </a:p>
        </p:txBody>
      </p:sp>
    </p:spTree>
    <p:extLst>
      <p:ext uri="{BB962C8B-B14F-4D97-AF65-F5344CB8AC3E}">
        <p14:creationId xmlns:p14="http://schemas.microsoft.com/office/powerpoint/2010/main" val="415697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7F6FA2DC-20A9-11FC-B4A0-DAD9DBE3D9B7}"/>
              </a:ext>
            </a:extLst>
          </p:cNvPr>
          <p:cNvSpPr>
            <a:spLocks noGrp="1"/>
          </p:cNvSpPr>
          <p:nvPr>
            <p:ph type="body" idx="1"/>
          </p:nvPr>
        </p:nvSpPr>
        <p:spPr>
          <a:xfrm>
            <a:off x="107950" y="1165225"/>
            <a:ext cx="5903913" cy="4525963"/>
          </a:xfrm>
        </p:spPr>
        <p:txBody>
          <a:bodyPr>
            <a:normAutofit fontScale="85000" lnSpcReduction="10000"/>
          </a:bodyPr>
          <a:lstStyle/>
          <a:p>
            <a:pPr eaLnBrk="1" hangingPunct="1"/>
            <a:r>
              <a:rPr lang="en-GB" altLang="en-US"/>
              <a:t>Whiteley v Chappell (1868): Wording of the Act says it is an </a:t>
            </a:r>
            <a:r>
              <a:rPr lang="en-GB" altLang="en-US" b="1"/>
              <a:t>offence to impersonate </a:t>
            </a:r>
            <a:r>
              <a:rPr lang="en-GB" altLang="en-US"/>
              <a:t>‘any person entitled to vote at an election.’ </a:t>
            </a:r>
          </a:p>
          <a:p>
            <a:pPr eaLnBrk="1" hangingPunct="1"/>
            <a:r>
              <a:rPr lang="en-GB" altLang="en-US"/>
              <a:t>The defendant attempted to vote in the name of a deceased person.</a:t>
            </a:r>
          </a:p>
          <a:p>
            <a:pPr eaLnBrk="1" hangingPunct="1"/>
            <a:r>
              <a:rPr lang="en-GB" altLang="en-US"/>
              <a:t>A dead person isn’t entitled to vote</a:t>
            </a:r>
          </a:p>
          <a:p>
            <a:pPr eaLnBrk="1" hangingPunct="1"/>
            <a:r>
              <a:rPr lang="en-GB" altLang="en-US"/>
              <a:t>Held: </a:t>
            </a:r>
          </a:p>
          <a:p>
            <a:pPr eaLnBrk="1" hangingPunct="1"/>
            <a:r>
              <a:rPr lang="en-GB" altLang="en-US"/>
              <a:t>No offence as the phrase does not include dead people – judge took a literal approach to the case</a:t>
            </a:r>
          </a:p>
        </p:txBody>
      </p:sp>
      <p:pic>
        <p:nvPicPr>
          <p:cNvPr id="14340" name="Picture 4" descr="gravestone">
            <a:extLst>
              <a:ext uri="{FF2B5EF4-FFF2-40B4-BE49-F238E27FC236}">
                <a16:creationId xmlns:a16="http://schemas.microsoft.com/office/drawing/2014/main" id="{96E3E216-61C0-6C37-62AD-9C9473EF4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688" y="3924300"/>
            <a:ext cx="23050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descr="Cartoon-voting-booth">
            <a:extLst>
              <a:ext uri="{FF2B5EF4-FFF2-40B4-BE49-F238E27FC236}">
                <a16:creationId xmlns:a16="http://schemas.microsoft.com/office/drawing/2014/main" id="{5913D3A3-BDC9-4319-E6E5-32FE058D6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76250"/>
            <a:ext cx="26606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682791C-D70E-B489-CEE2-4D60E40FE071}"/>
              </a:ext>
            </a:extLst>
          </p:cNvPr>
          <p:cNvSpPr txBox="1"/>
          <p:nvPr/>
        </p:nvSpPr>
        <p:spPr>
          <a:xfrm>
            <a:off x="773113" y="217670"/>
            <a:ext cx="4572000" cy="769441"/>
          </a:xfrm>
          <a:prstGeom prst="rect">
            <a:avLst/>
          </a:prstGeom>
          <a:noFill/>
        </p:spPr>
        <p:txBody>
          <a:bodyPr wrap="square">
            <a:spAutoFit/>
          </a:bodyPr>
          <a:lstStyle/>
          <a:p>
            <a:r>
              <a:rPr lang="en-GB" altLang="en-US" sz="4400" dirty="0">
                <a:latin typeface="+mj-lt"/>
              </a:rPr>
              <a:t>A ‘literal’ case</a:t>
            </a:r>
            <a:endParaRPr lang="en-US" sz="4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7" dur="500"/>
                                        <p:tgtEl>
                                          <p:spTgt spid="276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12" dur="500"/>
                                        <p:tgtEl>
                                          <p:spTgt spid="27651">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15" dur="500"/>
                                        <p:tgtEl>
                                          <p:spTgt spid="2765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20" dur="5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F129A36-641D-B4BA-9A14-070E785A5951}"/>
              </a:ext>
            </a:extLst>
          </p:cNvPr>
          <p:cNvSpPr>
            <a:spLocks noGrp="1" noChangeArrowheads="1"/>
          </p:cNvSpPr>
          <p:nvPr>
            <p:ph type="title"/>
          </p:nvPr>
        </p:nvSpPr>
        <p:spPr bwMode="auto">
          <a:xfrm>
            <a:off x="-1218216" y="-132271"/>
            <a:ext cx="8229600" cy="1600200"/>
          </a:xfrm>
        </p:spPr>
        <p:txBody>
          <a:bodyPr wrap="square" numCol="1" anchorCtr="0" compatLnSpc="1">
            <a:prstTxWarp prst="textNoShape">
              <a:avLst/>
            </a:prstTxWarp>
          </a:bodyPr>
          <a:lstStyle/>
          <a:p>
            <a:pPr eaLnBrk="1" hangingPunct="1">
              <a:defRPr/>
            </a:pPr>
            <a:r>
              <a:rPr lang="en-GB" altLang="en-US" dirty="0"/>
              <a:t>Another ‘literal’ case</a:t>
            </a:r>
            <a:endParaRPr lang="en-US" altLang="en-US" dirty="0">
              <a:effectLst/>
            </a:endParaRPr>
          </a:p>
        </p:txBody>
      </p:sp>
      <p:sp>
        <p:nvSpPr>
          <p:cNvPr id="29699" name="Rectangle 3">
            <a:extLst>
              <a:ext uri="{FF2B5EF4-FFF2-40B4-BE49-F238E27FC236}">
                <a16:creationId xmlns:a16="http://schemas.microsoft.com/office/drawing/2014/main" id="{50F83138-D489-47BA-CDB8-A70A1A0CB509}"/>
              </a:ext>
            </a:extLst>
          </p:cNvPr>
          <p:cNvSpPr>
            <a:spLocks noGrp="1"/>
          </p:cNvSpPr>
          <p:nvPr>
            <p:ph type="body" idx="1"/>
          </p:nvPr>
        </p:nvSpPr>
        <p:spPr>
          <a:xfrm>
            <a:off x="179388" y="1341438"/>
            <a:ext cx="8507412" cy="4784725"/>
          </a:xfrm>
        </p:spPr>
        <p:txBody>
          <a:bodyPr>
            <a:normAutofit fontScale="92500" lnSpcReduction="10000"/>
          </a:bodyPr>
          <a:lstStyle/>
          <a:p>
            <a:pPr eaLnBrk="1" hangingPunct="1"/>
            <a:r>
              <a:rPr lang="en-GB" altLang="en-US" dirty="0"/>
              <a:t>London and North Eastern Railway v Berriman (1946)</a:t>
            </a:r>
          </a:p>
          <a:p>
            <a:r>
              <a:rPr lang="en-GB" altLang="en-US" dirty="0"/>
              <a:t>Railway companies are under a duty to provide a look-out man when ‘</a:t>
            </a:r>
            <a:r>
              <a:rPr lang="en-GB" altLang="en-US" b="1" dirty="0"/>
              <a:t>repairing or relaying</a:t>
            </a:r>
            <a:r>
              <a:rPr lang="en-GB" altLang="en-US" dirty="0"/>
              <a:t>’ the track. V died when oiling the railway line. V’s widow was </a:t>
            </a:r>
            <a:r>
              <a:rPr lang="en-GB" altLang="en-US" b="1" dirty="0"/>
              <a:t>not</a:t>
            </a:r>
            <a:r>
              <a:rPr lang="en-GB" altLang="en-US" dirty="0"/>
              <a:t> successful as according to the Fatal </a:t>
            </a:r>
          </a:p>
          <a:p>
            <a:pPr eaLnBrk="1" hangingPunct="1">
              <a:buFont typeface="Arial" panose="020B0604020202020204" pitchFamily="34" charset="0"/>
              <a:buNone/>
            </a:pPr>
            <a:r>
              <a:rPr lang="en-GB" altLang="en-US" dirty="0"/>
              <a:t>	Accidents Act 1846 , oiling was</a:t>
            </a:r>
          </a:p>
          <a:p>
            <a:pPr eaLnBrk="1" hangingPunct="1">
              <a:buFont typeface="Arial" panose="020B0604020202020204" pitchFamily="34" charset="0"/>
              <a:buNone/>
            </a:pPr>
            <a:r>
              <a:rPr lang="en-GB" altLang="en-US" dirty="0"/>
              <a:t>	</a:t>
            </a:r>
            <a:r>
              <a:rPr lang="en-GB" altLang="en-US" b="1" dirty="0"/>
              <a:t>maintenance</a:t>
            </a:r>
            <a:r>
              <a:rPr lang="en-GB" altLang="en-US" dirty="0"/>
              <a:t> and not repair</a:t>
            </a:r>
          </a:p>
          <a:p>
            <a:pPr eaLnBrk="1" hangingPunct="1">
              <a:buFont typeface="Arial" panose="020B0604020202020204" pitchFamily="34" charset="0"/>
              <a:buNone/>
            </a:pPr>
            <a:r>
              <a:rPr lang="en-GB" altLang="en-US" dirty="0"/>
              <a:t>	work.</a:t>
            </a:r>
          </a:p>
          <a:p>
            <a:pPr eaLnBrk="1" hangingPunct="1"/>
            <a:r>
              <a:rPr lang="en-GB" altLang="en-US" dirty="0"/>
              <a:t>This was an unjust result </a:t>
            </a:r>
          </a:p>
          <a:p>
            <a:pPr eaLnBrk="1" hangingPunct="1">
              <a:buFont typeface="Arial" panose="020B0604020202020204" pitchFamily="34" charset="0"/>
              <a:buNone/>
            </a:pPr>
            <a:endParaRPr lang="en-GB" altLang="en-US" dirty="0"/>
          </a:p>
        </p:txBody>
      </p:sp>
      <p:pic>
        <p:nvPicPr>
          <p:cNvPr id="15364" name="Picture 5" descr="Olbramovice,_rekonstrukce_trati,_kolejov%C3%A9_stroje">
            <a:extLst>
              <a:ext uri="{FF2B5EF4-FFF2-40B4-BE49-F238E27FC236}">
                <a16:creationId xmlns:a16="http://schemas.microsoft.com/office/drawing/2014/main" id="{A79EA550-8E5F-47BB-00B8-5CA7BEC46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784" y="4226433"/>
            <a:ext cx="2728913"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Effect transition="in" filter="blinds(horizontal)">
                                      <p:cBhvr>
                                        <p:cTn id="7" dur="500"/>
                                        <p:tgtEl>
                                          <p:spTgt spid="296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12" dur="500"/>
                                        <p:tgtEl>
                                          <p:spTgt spid="2969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animEffect transition="in" filter="blinds(horizontal)">
                                      <p:cBhvr>
                                        <p:cTn id="15" dur="500"/>
                                        <p:tgtEl>
                                          <p:spTgt spid="2969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9699">
                                            <p:txEl>
                                              <p:pRg st="4" end="4"/>
                                            </p:txEl>
                                          </p:spTgt>
                                        </p:tgtEl>
                                        <p:attrNameLst>
                                          <p:attrName>style.visibility</p:attrName>
                                        </p:attrNameLst>
                                      </p:cBhvr>
                                      <p:to>
                                        <p:strVal val="visible"/>
                                      </p:to>
                                    </p:set>
                                    <p:animEffect transition="in" filter="blinds(horizontal)">
                                      <p:cBhvr>
                                        <p:cTn id="18" dur="500"/>
                                        <p:tgtEl>
                                          <p:spTgt spid="2969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9699">
                                            <p:txEl>
                                              <p:pRg st="5" end="5"/>
                                            </p:txEl>
                                          </p:spTgt>
                                        </p:tgtEl>
                                        <p:attrNameLst>
                                          <p:attrName>style.visibility</p:attrName>
                                        </p:attrNameLst>
                                      </p:cBhvr>
                                      <p:to>
                                        <p:strVal val="visible"/>
                                      </p:to>
                                    </p:set>
                                    <p:animEffect transition="in" filter="blinds(horizontal)">
                                      <p:cBhvr>
                                        <p:cTn id="21"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latin typeface="Times New Roman"/>
                <a:cs typeface="Times New Roman"/>
              </a:rPr>
              <a:t>Syllabus Dot Point </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7150" indent="0">
              <a:buNone/>
            </a:pPr>
            <a:endParaRPr lang="en-US" sz="1000" dirty="0">
              <a:solidFill>
                <a:srgbClr val="000000"/>
              </a:solidFill>
              <a:latin typeface="Times New Roman"/>
              <a:cs typeface="Times New Roman"/>
            </a:endParaRPr>
          </a:p>
          <a:p>
            <a:pPr marL="514350" indent="-457200"/>
            <a:r>
              <a:rPr lang="en-US" sz="3600" dirty="0">
                <a:solidFill>
                  <a:srgbClr val="000000"/>
                </a:solidFill>
                <a:latin typeface="Times New Roman"/>
                <a:cs typeface="Times New Roman"/>
              </a:rPr>
              <a:t>The </a:t>
            </a:r>
            <a:r>
              <a:rPr lang="en-US" sz="3600" dirty="0">
                <a:solidFill>
                  <a:srgbClr val="000000"/>
                </a:solidFill>
                <a:highlight>
                  <a:srgbClr val="FFFF00"/>
                </a:highlight>
                <a:latin typeface="Times New Roman"/>
                <a:cs typeface="Times New Roman"/>
              </a:rPr>
              <a:t>court hierarchy</a:t>
            </a:r>
            <a:r>
              <a:rPr lang="en-US" sz="3600" dirty="0">
                <a:solidFill>
                  <a:srgbClr val="000000"/>
                </a:solidFill>
                <a:latin typeface="Times New Roman"/>
                <a:cs typeface="Times New Roman"/>
              </a:rPr>
              <a:t>, methods of </a:t>
            </a:r>
            <a:r>
              <a:rPr lang="en-US" sz="3600" dirty="0">
                <a:solidFill>
                  <a:srgbClr val="000000"/>
                </a:solidFill>
                <a:highlight>
                  <a:srgbClr val="FFFF00"/>
                </a:highlight>
                <a:latin typeface="Times New Roman"/>
                <a:cs typeface="Times New Roman"/>
              </a:rPr>
              <a:t>statutory interpretation</a:t>
            </a:r>
            <a:r>
              <a:rPr lang="en-US" sz="3600" dirty="0">
                <a:solidFill>
                  <a:srgbClr val="000000"/>
                </a:solidFill>
                <a:latin typeface="Times New Roman"/>
                <a:cs typeface="Times New Roman"/>
              </a:rPr>
              <a:t> and the </a:t>
            </a:r>
            <a:r>
              <a:rPr lang="en-US" sz="3600" dirty="0">
                <a:solidFill>
                  <a:srgbClr val="000000"/>
                </a:solidFill>
                <a:highlight>
                  <a:srgbClr val="FFFF00"/>
                </a:highlight>
                <a:latin typeface="Times New Roman"/>
                <a:cs typeface="Times New Roman"/>
              </a:rPr>
              <a:t>doctrine of precedent</a:t>
            </a:r>
            <a:r>
              <a:rPr lang="en-US" sz="3600" dirty="0">
                <a:solidFill>
                  <a:srgbClr val="000000"/>
                </a:solidFill>
                <a:latin typeface="Times New Roman"/>
                <a:cs typeface="Times New Roman"/>
              </a:rPr>
              <a:t>.</a:t>
            </a:r>
          </a:p>
          <a:p>
            <a:pPr marL="514350" indent="-457200"/>
            <a:endParaRPr lang="en-US" sz="1000" dirty="0">
              <a:solidFill>
                <a:srgbClr val="000000"/>
              </a:solidFill>
              <a:latin typeface="Times New Roman"/>
              <a:cs typeface="Times New Roman"/>
            </a:endParaRPr>
          </a:p>
        </p:txBody>
      </p:sp>
    </p:spTree>
    <p:extLst>
      <p:ext uri="{BB962C8B-B14F-4D97-AF65-F5344CB8AC3E}">
        <p14:creationId xmlns:p14="http://schemas.microsoft.com/office/powerpoint/2010/main" val="143253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Rules of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57150" indent="0">
              <a:buNone/>
            </a:pPr>
            <a:r>
              <a:rPr lang="en-GB" altLang="en-US" sz="1800" i="1" dirty="0">
                <a:solidFill>
                  <a:schemeClr val="bg1"/>
                </a:solidFill>
                <a:latin typeface="Times New Roman" panose="02020603050405020304" pitchFamily="18" charset="0"/>
                <a:cs typeface="Times New Roman" panose="02020603050405020304" pitchFamily="18" charset="0"/>
              </a:rPr>
              <a:t>Where there is more than one dictionary meaning and the literal rule cannot provide a solution, another interpretation rule or aid is needed...</a:t>
            </a:r>
          </a:p>
          <a:p>
            <a:pPr marL="400050"/>
            <a:endParaRPr lang="en-US" sz="2400" dirty="0">
              <a:highlight>
                <a:srgbClr val="FFFF00"/>
              </a:highlight>
              <a:latin typeface="Times New Roman"/>
              <a:cs typeface="Times New Roman"/>
            </a:endParaRPr>
          </a:p>
          <a:p>
            <a:pPr marL="400050"/>
            <a:r>
              <a:rPr lang="en-US" sz="2400" dirty="0">
                <a:highlight>
                  <a:srgbClr val="FFFF00"/>
                </a:highlight>
                <a:latin typeface="Times New Roman"/>
                <a:cs typeface="Times New Roman"/>
              </a:rPr>
              <a:t>Golden rule</a:t>
            </a:r>
          </a:p>
          <a:p>
            <a:pPr marL="800100" lvl="1"/>
            <a:r>
              <a:rPr lang="en-US" sz="2000" dirty="0">
                <a:latin typeface="Times New Roman"/>
                <a:cs typeface="Times New Roman"/>
              </a:rPr>
              <a:t>A rule of statutory interpretation in which the courts seek alternative meanings of a word in a statue if the literal meaning results in absurd or unjust outcomes</a:t>
            </a:r>
          </a:p>
          <a:p>
            <a:pPr marL="800100" lvl="1"/>
            <a:r>
              <a:rPr lang="en-US" sz="2000" dirty="0">
                <a:latin typeface="Times New Roman"/>
                <a:cs typeface="Times New Roman"/>
              </a:rPr>
              <a:t>Exception to the Literal rule</a:t>
            </a:r>
          </a:p>
          <a:p>
            <a:pPr marL="800100" lvl="1"/>
            <a:r>
              <a:rPr lang="en-US" sz="2000" dirty="0">
                <a:latin typeface="Times New Roman"/>
                <a:cs typeface="Times New Roman"/>
              </a:rPr>
              <a:t>Will be used where the literal rule produces the result where Parliament’s intention would be circumvented rather than applied (to avoid absurdity and inconsistency </a:t>
            </a:r>
            <a:r>
              <a:rPr lang="mr-IN" sz="2000" dirty="0">
                <a:latin typeface="Times New Roman"/>
                <a:cs typeface="Times New Roman"/>
              </a:rPr>
              <a:t>–</a:t>
            </a:r>
            <a:r>
              <a:rPr lang="en-US" sz="2000" dirty="0">
                <a:latin typeface="Times New Roman"/>
                <a:cs typeface="Times New Roman"/>
              </a:rPr>
              <a:t> but no further)</a:t>
            </a:r>
          </a:p>
          <a:p>
            <a:pPr marL="800100" lvl="1"/>
            <a:r>
              <a:rPr lang="en-AU" sz="2000" dirty="0">
                <a:latin typeface="Times New Roman"/>
                <a:cs typeface="Times New Roman"/>
              </a:rPr>
              <a:t>The judge looks to the intention of the law.</a:t>
            </a:r>
          </a:p>
          <a:p>
            <a:pPr marL="800100" lvl="1"/>
            <a:endParaRPr lang="en-US" sz="2000" dirty="0">
              <a:latin typeface="Times New Roman"/>
              <a:cs typeface="Times New Roman"/>
            </a:endParaRPr>
          </a:p>
          <a:p>
            <a:pPr marL="800100" lvl="1"/>
            <a:endParaRPr lang="en-US" sz="2000" dirty="0">
              <a:latin typeface="Times New Roman"/>
              <a:cs typeface="Times New Roman"/>
            </a:endParaRPr>
          </a:p>
          <a:p>
            <a:pPr marL="400050"/>
            <a:endParaRPr lang="en-US" sz="2400" dirty="0">
              <a:latin typeface="Times New Roman"/>
              <a:cs typeface="Times New Roman"/>
            </a:endParaRPr>
          </a:p>
        </p:txBody>
      </p:sp>
    </p:spTree>
    <p:extLst>
      <p:ext uri="{BB962C8B-B14F-4D97-AF65-F5344CB8AC3E}">
        <p14:creationId xmlns:p14="http://schemas.microsoft.com/office/powerpoint/2010/main" val="415381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EDF8C1D4-F2E3-ABE4-DA10-30656A4B9AC0}"/>
              </a:ext>
            </a:extLst>
          </p:cNvPr>
          <p:cNvSpPr>
            <a:spLocks noGrp="1"/>
          </p:cNvSpPr>
          <p:nvPr>
            <p:ph type="body" idx="1"/>
          </p:nvPr>
        </p:nvSpPr>
        <p:spPr>
          <a:xfrm>
            <a:off x="322009" y="1327023"/>
            <a:ext cx="8364791" cy="4525963"/>
          </a:xfrm>
        </p:spPr>
        <p:txBody>
          <a:bodyPr>
            <a:normAutofit/>
          </a:bodyPr>
          <a:lstStyle/>
          <a:p>
            <a:pPr>
              <a:spcBef>
                <a:spcPct val="0"/>
              </a:spcBef>
              <a:defRPr/>
            </a:pPr>
            <a:r>
              <a:rPr lang="en-GB" altLang="en-US" sz="2800" dirty="0">
                <a:solidFill>
                  <a:schemeClr val="tx1"/>
                </a:solidFill>
              </a:rPr>
              <a:t>Adler v George (1964) – the defendant was charged under the Official Secrets Act 1920 with obstructing a member of the armed forces on security patrol </a:t>
            </a:r>
            <a:r>
              <a:rPr lang="en-GB" altLang="en-US" sz="2800" b="1" dirty="0">
                <a:solidFill>
                  <a:schemeClr val="tx1"/>
                </a:solidFill>
              </a:rPr>
              <a:t>‘in the vicinity of a prohibited place’</a:t>
            </a:r>
            <a:r>
              <a:rPr lang="en-GB" altLang="en-US" sz="2800" dirty="0">
                <a:solidFill>
                  <a:schemeClr val="tx1"/>
                </a:solidFill>
              </a:rPr>
              <a:t>. The defendant argued that he was actually in the prohibited place, not in the vicinity of it – that is, near to it.</a:t>
            </a:r>
          </a:p>
          <a:p>
            <a:pPr eaLnBrk="1" hangingPunct="1">
              <a:defRPr/>
            </a:pPr>
            <a:r>
              <a:rPr lang="en-GB" altLang="en-US" sz="2800" dirty="0">
                <a:solidFill>
                  <a:schemeClr val="tx1"/>
                </a:solidFill>
              </a:rPr>
              <a:t>Held: Court interpreted the phrase to include </a:t>
            </a:r>
            <a:r>
              <a:rPr lang="en-GB" altLang="en-US" sz="2800" dirty="0">
                <a:solidFill>
                  <a:schemeClr val="tx1"/>
                </a:solidFill>
                <a:highlight>
                  <a:srgbClr val="FF00FF"/>
                </a:highlight>
              </a:rPr>
              <a:t>‘in’ </a:t>
            </a:r>
            <a:r>
              <a:rPr lang="en-GB" altLang="en-US" sz="2800" dirty="0">
                <a:solidFill>
                  <a:schemeClr val="tx1"/>
                </a:solidFill>
              </a:rPr>
              <a:t>a prohibited place to </a:t>
            </a:r>
            <a:r>
              <a:rPr lang="en-GB" altLang="en-US" sz="2800" dirty="0">
                <a:solidFill>
                  <a:schemeClr val="tx1"/>
                </a:solidFill>
                <a:highlight>
                  <a:srgbClr val="FF00FF"/>
                </a:highlight>
              </a:rPr>
              <a:t>avoid the absurd result</a:t>
            </a:r>
            <a:r>
              <a:rPr lang="en-GB" altLang="en-US" sz="2800" dirty="0">
                <a:solidFill>
                  <a:schemeClr val="tx1"/>
                </a:solidFill>
              </a:rPr>
              <a:t>.</a:t>
            </a:r>
          </a:p>
        </p:txBody>
      </p:sp>
      <p:pic>
        <p:nvPicPr>
          <p:cNvPr id="20484" name="Picture 5" descr="Army_Base">
            <a:extLst>
              <a:ext uri="{FF2B5EF4-FFF2-40B4-BE49-F238E27FC236}">
                <a16:creationId xmlns:a16="http://schemas.microsoft.com/office/drawing/2014/main" id="{3BA31FBE-8618-E3AD-F589-88B713EF1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640" y="5032671"/>
            <a:ext cx="3081528" cy="164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E1ED77C-0C5E-6586-9FAF-FAA720595EF5}"/>
              </a:ext>
            </a:extLst>
          </p:cNvPr>
          <p:cNvSpPr txBox="1"/>
          <p:nvPr/>
        </p:nvSpPr>
        <p:spPr>
          <a:xfrm>
            <a:off x="773112" y="217670"/>
            <a:ext cx="5902007" cy="769441"/>
          </a:xfrm>
          <a:prstGeom prst="rect">
            <a:avLst/>
          </a:prstGeom>
          <a:noFill/>
        </p:spPr>
        <p:txBody>
          <a:bodyPr wrap="square">
            <a:spAutoFit/>
          </a:bodyPr>
          <a:lstStyle/>
          <a:p>
            <a:r>
              <a:rPr lang="en-GB" altLang="en-US" sz="4400" dirty="0">
                <a:latin typeface="+mj-lt"/>
              </a:rPr>
              <a:t>A ‘Golden Rule’ case</a:t>
            </a:r>
            <a:endParaRPr lang="en-US" sz="4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circle(in)">
                                      <p:cBhvr>
                                        <p:cTn id="7" dur="2000"/>
                                        <p:tgtEl>
                                          <p:spTgt spid="23555">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circle(in)">
                                      <p:cBhvr>
                                        <p:cTn id="10" dur="2000"/>
                                        <p:tgtEl>
                                          <p:spTgt spid="235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Rules of Interpretation</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pPr marL="457200"/>
            <a:r>
              <a:rPr lang="en-US" sz="2400" b="1" dirty="0">
                <a:latin typeface="Times New Roman"/>
                <a:cs typeface="Times New Roman"/>
              </a:rPr>
              <a:t>Mischief rule</a:t>
            </a:r>
          </a:p>
          <a:p>
            <a:pPr marL="800100" lvl="1"/>
            <a:r>
              <a:rPr lang="en-US" sz="2000" dirty="0">
                <a:latin typeface="Times New Roman"/>
                <a:cs typeface="Times New Roman"/>
              </a:rPr>
              <a:t>A rule of statutory interpretation in which the court seeks the original purpose of a statute law </a:t>
            </a:r>
          </a:p>
          <a:p>
            <a:pPr marL="800100" lvl="1"/>
            <a:r>
              <a:rPr lang="en-AU" sz="2000" dirty="0">
                <a:latin typeface="Times New Roman"/>
                <a:cs typeface="Times New Roman"/>
              </a:rPr>
              <a:t>The courts looks at the gap in the law or the ‘mischief’ which Parliament had felt it necessary to fill when passing the Act</a:t>
            </a:r>
            <a:endParaRPr lang="en-US" sz="2000" dirty="0">
              <a:latin typeface="Times New Roman"/>
              <a:cs typeface="Times New Roman"/>
            </a:endParaRPr>
          </a:p>
          <a:p>
            <a:pPr marL="800100" lvl="1"/>
            <a:r>
              <a:rPr lang="en-US" sz="2000" dirty="0">
                <a:latin typeface="Times New Roman"/>
                <a:cs typeface="Times New Roman"/>
              </a:rPr>
              <a:t>This rule is used if the meaning cannot be declared without absurd or unjust outcomes using the literal or golden rules</a:t>
            </a:r>
          </a:p>
          <a:p>
            <a:pPr marL="800100" lvl="1"/>
            <a:r>
              <a:rPr lang="en-US" sz="2000" dirty="0">
                <a:latin typeface="Times New Roman"/>
                <a:cs typeface="Times New Roman"/>
              </a:rPr>
              <a:t>The courts may refer to the statute’s second reading speech in Hansard, or other materials to seek the purpose of the law</a:t>
            </a:r>
          </a:p>
          <a:p>
            <a:pPr marL="800100" lvl="1"/>
            <a:r>
              <a:rPr lang="en-US" sz="2000" dirty="0">
                <a:latin typeface="Times New Roman"/>
                <a:cs typeface="Times New Roman"/>
              </a:rPr>
              <a:t>This is sometimes referred to as the ‘purposive’ rule</a:t>
            </a:r>
          </a:p>
          <a:p>
            <a:pPr marL="800100" lvl="1"/>
            <a:endParaRPr lang="en-US" sz="1600" dirty="0">
              <a:latin typeface="Times New Roman"/>
              <a:cs typeface="Times New Roman"/>
            </a:endParaRPr>
          </a:p>
          <a:p>
            <a:pPr marL="514350" lvl="1" indent="0">
              <a:buNone/>
            </a:pPr>
            <a:endParaRPr lang="en-US" sz="2000" dirty="0">
              <a:latin typeface="Times New Roman"/>
              <a:cs typeface="Times New Roman"/>
            </a:endParaRPr>
          </a:p>
          <a:p>
            <a:pPr marL="400050"/>
            <a:endParaRPr lang="en-US" sz="2400" dirty="0">
              <a:latin typeface="Times New Roman"/>
              <a:cs typeface="Times New Roman"/>
            </a:endParaRPr>
          </a:p>
          <a:p>
            <a:pPr marL="800100" lvl="1"/>
            <a:endParaRPr lang="en-US" sz="1600" dirty="0">
              <a:latin typeface="Times New Roman"/>
              <a:cs typeface="Times New Roman"/>
            </a:endParaRPr>
          </a:p>
        </p:txBody>
      </p:sp>
    </p:spTree>
    <p:extLst>
      <p:ext uri="{BB962C8B-B14F-4D97-AF65-F5344CB8AC3E}">
        <p14:creationId xmlns:p14="http://schemas.microsoft.com/office/powerpoint/2010/main" val="4660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7AECE743-B59A-A5CA-4B2D-ABCFEA85485F}"/>
              </a:ext>
            </a:extLst>
          </p:cNvPr>
          <p:cNvSpPr>
            <a:spLocks noGrp="1"/>
          </p:cNvSpPr>
          <p:nvPr>
            <p:ph type="body" idx="1"/>
          </p:nvPr>
        </p:nvSpPr>
        <p:spPr>
          <a:xfrm>
            <a:off x="323850" y="1268413"/>
            <a:ext cx="5820918" cy="4525962"/>
          </a:xfrm>
        </p:spPr>
        <p:txBody>
          <a:bodyPr>
            <a:normAutofit fontScale="85000" lnSpcReduction="20000"/>
          </a:bodyPr>
          <a:lstStyle/>
          <a:p>
            <a:pPr eaLnBrk="1" hangingPunct="1">
              <a:lnSpc>
                <a:spcPct val="90000"/>
              </a:lnSpc>
            </a:pPr>
            <a:r>
              <a:rPr lang="en-GB" altLang="en-US" dirty="0"/>
              <a:t>Smith v Hughes (1960) </a:t>
            </a:r>
          </a:p>
          <a:p>
            <a:pPr eaLnBrk="1" hangingPunct="1">
              <a:lnSpc>
                <a:spcPct val="90000"/>
              </a:lnSpc>
            </a:pPr>
            <a:r>
              <a:rPr lang="en-GB" altLang="en-US" dirty="0"/>
              <a:t>Under the Street Offences Act 1959 it is an offence to solicit </a:t>
            </a:r>
            <a:r>
              <a:rPr lang="en-GB" altLang="en-US" b="1" dirty="0"/>
              <a:t>‘in the street or public place’</a:t>
            </a:r>
            <a:r>
              <a:rPr lang="en-GB" altLang="en-US" dirty="0"/>
              <a:t>. </a:t>
            </a:r>
          </a:p>
          <a:p>
            <a:pPr eaLnBrk="1" hangingPunct="1">
              <a:lnSpc>
                <a:spcPct val="90000"/>
              </a:lnSpc>
            </a:pPr>
            <a:r>
              <a:rPr lang="en-GB" altLang="en-US" dirty="0"/>
              <a:t>Prostitutes solicited men from a balcony and through a window while in their home. </a:t>
            </a:r>
          </a:p>
          <a:p>
            <a:pPr eaLnBrk="1" hangingPunct="1">
              <a:lnSpc>
                <a:spcPct val="90000"/>
              </a:lnSpc>
            </a:pPr>
            <a:r>
              <a:rPr lang="en-GB" altLang="en-US" dirty="0"/>
              <a:t>Court Held: Parker LCJ said that ‘everybody knows that this was an Act designed to clean up the streets’.</a:t>
            </a:r>
          </a:p>
          <a:p>
            <a:pPr eaLnBrk="1" hangingPunct="1">
              <a:lnSpc>
                <a:spcPct val="90000"/>
              </a:lnSpc>
            </a:pPr>
            <a:r>
              <a:rPr lang="en-GB" altLang="en-US" dirty="0"/>
              <a:t>Defendants convicted.</a:t>
            </a:r>
          </a:p>
          <a:p>
            <a:pPr eaLnBrk="1" hangingPunct="1">
              <a:lnSpc>
                <a:spcPct val="90000"/>
              </a:lnSpc>
            </a:pPr>
            <a:r>
              <a:rPr lang="en-GB" altLang="en-US" dirty="0"/>
              <a:t>Application of the mischief rule avoided the absurd result. </a:t>
            </a:r>
          </a:p>
        </p:txBody>
      </p:sp>
      <p:pic>
        <p:nvPicPr>
          <p:cNvPr id="22532" name="Picture 4" descr="prostitute-08">
            <a:extLst>
              <a:ext uri="{FF2B5EF4-FFF2-40B4-BE49-F238E27FC236}">
                <a16:creationId xmlns:a16="http://schemas.microsoft.com/office/drawing/2014/main" id="{3EB3E5BF-9ED3-A7B2-972C-9CB1B43F3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768" y="1322842"/>
            <a:ext cx="28575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E903A28-1C19-3389-DF59-E3E7FCA23207}"/>
              </a:ext>
            </a:extLst>
          </p:cNvPr>
          <p:cNvSpPr txBox="1"/>
          <p:nvPr/>
        </p:nvSpPr>
        <p:spPr>
          <a:xfrm>
            <a:off x="773112" y="217670"/>
            <a:ext cx="5902007" cy="769441"/>
          </a:xfrm>
          <a:prstGeom prst="rect">
            <a:avLst/>
          </a:prstGeom>
          <a:noFill/>
        </p:spPr>
        <p:txBody>
          <a:bodyPr wrap="square">
            <a:spAutoFit/>
          </a:bodyPr>
          <a:lstStyle/>
          <a:p>
            <a:r>
              <a:rPr lang="en-GB" altLang="en-US" sz="4400" dirty="0">
                <a:latin typeface="+mj-lt"/>
              </a:rPr>
              <a:t>A ‘Mischief’ case</a:t>
            </a:r>
            <a:endParaRPr lang="en-US" sz="4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circle(in)">
                                      <p:cBhvr>
                                        <p:cTn id="7" dur="20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circle(in)">
                                      <p:cBhvr>
                                        <p:cTn id="12" dur="20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circle(in)">
                                      <p:cBhvr>
                                        <p:cTn id="17" dur="2000"/>
                                        <p:tgtEl>
                                          <p:spTgt spid="22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circle(in)">
                                      <p:cBhvr>
                                        <p:cTn id="22" dur="2000"/>
                                        <p:tgtEl>
                                          <p:spTgt spid="225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circle(in)">
                                      <p:cBhvr>
                                        <p:cTn id="27" dur="2000"/>
                                        <p:tgtEl>
                                          <p:spTgt spid="225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2531">
                                            <p:txEl>
                                              <p:pRg st="5" end="5"/>
                                            </p:txEl>
                                          </p:spTgt>
                                        </p:tgtEl>
                                        <p:attrNameLst>
                                          <p:attrName>style.visibility</p:attrName>
                                        </p:attrNameLst>
                                      </p:cBhvr>
                                      <p:to>
                                        <p:strVal val="visible"/>
                                      </p:to>
                                    </p:set>
                                    <p:animEffect transition="in" filter="circle(in)">
                                      <p:cBhvr>
                                        <p:cTn id="32" dur="20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0829-1374-9566-D0B9-4382A1311B1F}"/>
              </a:ext>
            </a:extLst>
          </p:cNvPr>
          <p:cNvSpPr>
            <a:spLocks noGrp="1"/>
          </p:cNvSpPr>
          <p:nvPr>
            <p:ph type="title"/>
          </p:nvPr>
        </p:nvSpPr>
        <p:spPr/>
        <p:txBody>
          <a:bodyPr/>
          <a:lstStyle/>
          <a:p>
            <a:pPr>
              <a:defRPr/>
            </a:pPr>
            <a:r>
              <a:rPr lang="en-AU" dirty="0"/>
              <a:t>Judicial Discretion</a:t>
            </a:r>
          </a:p>
        </p:txBody>
      </p:sp>
      <p:pic>
        <p:nvPicPr>
          <p:cNvPr id="28675" name="Picture 3">
            <a:extLst>
              <a:ext uri="{FF2B5EF4-FFF2-40B4-BE49-F238E27FC236}">
                <a16:creationId xmlns:a16="http://schemas.microsoft.com/office/drawing/2014/main" id="{91A0AF5B-D7D5-9F97-D621-DBFCA178D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575"/>
            <a:ext cx="91440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latin typeface="Times New Roman"/>
                <a:cs typeface="Times New Roman"/>
              </a:rPr>
              <a:t>Syllabus Dot Point </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7150" indent="0">
              <a:buNone/>
            </a:pPr>
            <a:endParaRPr lang="en-US" sz="1000" dirty="0">
              <a:solidFill>
                <a:srgbClr val="000000"/>
              </a:solidFill>
              <a:latin typeface="Times New Roman"/>
              <a:cs typeface="Times New Roman"/>
            </a:endParaRPr>
          </a:p>
          <a:p>
            <a:pPr marL="514350" indent="-457200"/>
            <a:r>
              <a:rPr lang="en-US" sz="3600" dirty="0">
                <a:solidFill>
                  <a:srgbClr val="000000"/>
                </a:solidFill>
                <a:latin typeface="Times New Roman"/>
                <a:cs typeface="Times New Roman"/>
              </a:rPr>
              <a:t>The </a:t>
            </a:r>
            <a:r>
              <a:rPr lang="en-US" sz="3600" dirty="0">
                <a:solidFill>
                  <a:srgbClr val="000000"/>
                </a:solidFill>
                <a:highlight>
                  <a:srgbClr val="FFFF00"/>
                </a:highlight>
                <a:latin typeface="Times New Roman"/>
                <a:cs typeface="Times New Roman"/>
              </a:rPr>
              <a:t>court hierarchy</a:t>
            </a:r>
            <a:r>
              <a:rPr lang="en-US" sz="3600" dirty="0">
                <a:solidFill>
                  <a:srgbClr val="000000"/>
                </a:solidFill>
                <a:latin typeface="Times New Roman"/>
                <a:cs typeface="Times New Roman"/>
              </a:rPr>
              <a:t>, methods of </a:t>
            </a:r>
            <a:r>
              <a:rPr lang="en-US" sz="3600" dirty="0">
                <a:solidFill>
                  <a:srgbClr val="000000"/>
                </a:solidFill>
                <a:highlight>
                  <a:srgbClr val="FFFF00"/>
                </a:highlight>
                <a:latin typeface="Times New Roman"/>
                <a:cs typeface="Times New Roman"/>
              </a:rPr>
              <a:t>statutory interpretation</a:t>
            </a:r>
            <a:r>
              <a:rPr lang="en-US" sz="3600" dirty="0">
                <a:solidFill>
                  <a:srgbClr val="000000"/>
                </a:solidFill>
                <a:latin typeface="Times New Roman"/>
                <a:cs typeface="Times New Roman"/>
              </a:rPr>
              <a:t> and the </a:t>
            </a:r>
            <a:r>
              <a:rPr lang="en-US" sz="3600" dirty="0">
                <a:solidFill>
                  <a:srgbClr val="000000"/>
                </a:solidFill>
                <a:highlight>
                  <a:srgbClr val="FFFF00"/>
                </a:highlight>
                <a:latin typeface="Times New Roman"/>
                <a:cs typeface="Times New Roman"/>
              </a:rPr>
              <a:t>doctrine of precedent</a:t>
            </a:r>
            <a:r>
              <a:rPr lang="en-US" sz="3600" dirty="0">
                <a:solidFill>
                  <a:srgbClr val="000000"/>
                </a:solidFill>
                <a:latin typeface="Times New Roman"/>
                <a:cs typeface="Times New Roman"/>
              </a:rPr>
              <a:t>.</a:t>
            </a:r>
          </a:p>
          <a:p>
            <a:pPr marL="514350" indent="-457200"/>
            <a:endParaRPr lang="en-US" sz="1000" dirty="0">
              <a:solidFill>
                <a:srgbClr val="000000"/>
              </a:solidFill>
              <a:latin typeface="Times New Roman"/>
              <a:cs typeface="Times New Roman"/>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DF9E2312-50B3-3F2F-AFF8-7108C47B9D62}"/>
                  </a:ext>
                </a:extLst>
              </p14:cNvPr>
              <p14:cNvContentPartPr/>
              <p14:nvPr/>
            </p14:nvContentPartPr>
            <p14:xfrm>
              <a:off x="1691424" y="1941696"/>
              <a:ext cx="2839320" cy="555840"/>
            </p14:xfrm>
          </p:contentPart>
        </mc:Choice>
        <mc:Fallback xmlns="">
          <p:pic>
            <p:nvPicPr>
              <p:cNvPr id="4" name="Ink 3">
                <a:extLst>
                  <a:ext uri="{FF2B5EF4-FFF2-40B4-BE49-F238E27FC236}">
                    <a16:creationId xmlns:a16="http://schemas.microsoft.com/office/drawing/2014/main" id="{DF9E2312-50B3-3F2F-AFF8-7108C47B9D62}"/>
                  </a:ext>
                </a:extLst>
              </p:cNvPr>
              <p:cNvPicPr/>
              <p:nvPr/>
            </p:nvPicPr>
            <p:blipFill>
              <a:blip r:embed="rId4"/>
              <a:stretch>
                <a:fillRect/>
              </a:stretch>
            </p:blipFill>
            <p:spPr>
              <a:xfrm>
                <a:off x="1628784" y="1878696"/>
                <a:ext cx="2964960" cy="68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C429156B-99CE-F72C-B662-ABB2C427849C}"/>
                  </a:ext>
                </a:extLst>
              </p14:cNvPr>
              <p14:cNvContentPartPr/>
              <p14:nvPr/>
            </p14:nvContentPartPr>
            <p14:xfrm>
              <a:off x="996624" y="2460816"/>
              <a:ext cx="4163400" cy="622440"/>
            </p14:xfrm>
          </p:contentPart>
        </mc:Choice>
        <mc:Fallback xmlns="">
          <p:pic>
            <p:nvPicPr>
              <p:cNvPr id="5" name="Ink 4">
                <a:extLst>
                  <a:ext uri="{FF2B5EF4-FFF2-40B4-BE49-F238E27FC236}">
                    <a16:creationId xmlns:a16="http://schemas.microsoft.com/office/drawing/2014/main" id="{C429156B-99CE-F72C-B662-ABB2C427849C}"/>
                  </a:ext>
                </a:extLst>
              </p:cNvPr>
              <p:cNvPicPr/>
              <p:nvPr/>
            </p:nvPicPr>
            <p:blipFill>
              <a:blip r:embed="rId6"/>
              <a:stretch>
                <a:fillRect/>
              </a:stretch>
            </p:blipFill>
            <p:spPr>
              <a:xfrm>
                <a:off x="933624" y="2397816"/>
                <a:ext cx="4289040" cy="748080"/>
              </a:xfrm>
              <a:prstGeom prst="rect">
                <a:avLst/>
              </a:prstGeom>
            </p:spPr>
          </p:pic>
        </mc:Fallback>
      </mc:AlternateContent>
    </p:spTree>
    <p:extLst>
      <p:ext uri="{BB962C8B-B14F-4D97-AF65-F5344CB8AC3E}">
        <p14:creationId xmlns:p14="http://schemas.microsoft.com/office/powerpoint/2010/main" val="319698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The Doctrine of Precedent</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a:bodyPr>
          <a:lstStyle/>
          <a:p>
            <a:pPr marL="514350" indent="-457200"/>
            <a:r>
              <a:rPr lang="en-US">
                <a:solidFill>
                  <a:srgbClr val="000000"/>
                </a:solidFill>
                <a:latin typeface="Times New Roman"/>
                <a:cs typeface="Times New Roman"/>
              </a:rPr>
              <a:t>The hallmarks of justice are that it should be </a:t>
            </a:r>
            <a:r>
              <a:rPr lang="en-US" b="1">
                <a:solidFill>
                  <a:srgbClr val="000000"/>
                </a:solidFill>
                <a:latin typeface="Times New Roman"/>
                <a:cs typeface="Times New Roman"/>
              </a:rPr>
              <a:t>certain</a:t>
            </a:r>
            <a:r>
              <a:rPr lang="en-US">
                <a:solidFill>
                  <a:srgbClr val="000000"/>
                </a:solidFill>
                <a:latin typeface="Times New Roman"/>
                <a:cs typeface="Times New Roman"/>
              </a:rPr>
              <a:t>, and should be </a:t>
            </a:r>
            <a:r>
              <a:rPr lang="en-US" b="1">
                <a:solidFill>
                  <a:srgbClr val="000000"/>
                </a:solidFill>
                <a:latin typeface="Times New Roman"/>
                <a:cs typeface="Times New Roman"/>
              </a:rPr>
              <a:t>universal</a:t>
            </a:r>
          </a:p>
          <a:p>
            <a:pPr marL="514350" indent="-457200"/>
            <a:endParaRPr lang="en-US" sz="1100">
              <a:solidFill>
                <a:srgbClr val="000000"/>
              </a:solidFill>
              <a:latin typeface="Times New Roman"/>
              <a:cs typeface="Times New Roman"/>
            </a:endParaRPr>
          </a:p>
          <a:p>
            <a:pPr marL="514350" indent="-457200"/>
            <a:r>
              <a:rPr lang="en-US">
                <a:solidFill>
                  <a:srgbClr val="000000"/>
                </a:solidFill>
                <a:latin typeface="Times New Roman"/>
                <a:cs typeface="Times New Roman"/>
              </a:rPr>
              <a:t>The doctrine of precedent was developed to provide the necessary certainty and universality</a:t>
            </a:r>
          </a:p>
          <a:p>
            <a:pPr marL="514350" indent="-457200"/>
            <a:endParaRPr lang="en-US" sz="1100">
              <a:solidFill>
                <a:srgbClr val="000000"/>
              </a:solidFill>
              <a:latin typeface="Times New Roman"/>
              <a:cs typeface="Times New Roman"/>
            </a:endParaRPr>
          </a:p>
          <a:p>
            <a:pPr marL="914400" lvl="1" indent="-457200"/>
            <a:r>
              <a:rPr lang="en-US" sz="2600" i="1">
                <a:solidFill>
                  <a:srgbClr val="000000"/>
                </a:solidFill>
                <a:latin typeface="Times New Roman"/>
                <a:cs typeface="Times New Roman"/>
              </a:rPr>
              <a:t>A precedent is </a:t>
            </a:r>
            <a:r>
              <a:rPr lang="en-US" sz="2600" b="1" i="1">
                <a:solidFill>
                  <a:srgbClr val="FF0000"/>
                </a:solidFill>
                <a:highlight>
                  <a:srgbClr val="FFFF00"/>
                </a:highlight>
                <a:latin typeface="Times New Roman"/>
                <a:cs typeface="Times New Roman"/>
              </a:rPr>
              <a:t>a principle of law</a:t>
            </a:r>
            <a:r>
              <a:rPr lang="en-US" sz="2600" i="1">
                <a:solidFill>
                  <a:srgbClr val="000000"/>
                </a:solidFill>
                <a:highlight>
                  <a:srgbClr val="FFFF00"/>
                </a:highlight>
                <a:latin typeface="Times New Roman"/>
                <a:cs typeface="Times New Roman"/>
              </a:rPr>
              <a:t> </a:t>
            </a:r>
            <a:r>
              <a:rPr lang="en-US" sz="2600" i="1">
                <a:solidFill>
                  <a:srgbClr val="000000"/>
                </a:solidFill>
                <a:latin typeface="Times New Roman"/>
                <a:cs typeface="Times New Roman"/>
              </a:rPr>
              <a:t>that is </a:t>
            </a:r>
            <a:r>
              <a:rPr lang="en-US" sz="2600" b="1" i="1">
                <a:solidFill>
                  <a:srgbClr val="FF0000"/>
                </a:solidFill>
                <a:highlight>
                  <a:srgbClr val="FFFF00"/>
                </a:highlight>
                <a:latin typeface="Times New Roman"/>
                <a:cs typeface="Times New Roman"/>
              </a:rPr>
              <a:t>applied to subsequent legal disputes concerning similar matters</a:t>
            </a:r>
            <a:r>
              <a:rPr lang="en-US" sz="2600" i="1">
                <a:solidFill>
                  <a:srgbClr val="000000"/>
                </a:solidFill>
                <a:latin typeface="Times New Roman"/>
                <a:cs typeface="Times New Roman"/>
              </a:rPr>
              <a:t>. The </a:t>
            </a:r>
            <a:r>
              <a:rPr lang="en-US" sz="2600" b="1" i="1">
                <a:solidFill>
                  <a:srgbClr val="FF0000"/>
                </a:solidFill>
                <a:latin typeface="Times New Roman"/>
                <a:cs typeface="Times New Roman"/>
              </a:rPr>
              <a:t>rule</a:t>
            </a:r>
            <a:r>
              <a:rPr lang="en-US" sz="2600" i="1">
                <a:solidFill>
                  <a:srgbClr val="000000"/>
                </a:solidFill>
                <a:latin typeface="Times New Roman"/>
                <a:cs typeface="Times New Roman"/>
              </a:rPr>
              <a:t> that </a:t>
            </a:r>
            <a:r>
              <a:rPr lang="en-US" sz="2600" b="1" i="1">
                <a:solidFill>
                  <a:srgbClr val="FF0000"/>
                </a:solidFill>
                <a:latin typeface="Times New Roman"/>
                <a:cs typeface="Times New Roman"/>
              </a:rPr>
              <a:t>lower courts follow precedents made by higher courts</a:t>
            </a:r>
            <a:r>
              <a:rPr lang="en-US" sz="2600" i="1">
                <a:solidFill>
                  <a:srgbClr val="000000"/>
                </a:solidFill>
                <a:latin typeface="Times New Roman"/>
                <a:cs typeface="Times New Roman"/>
              </a:rPr>
              <a:t> (both in common law judgements and statutory interpretation) </a:t>
            </a:r>
            <a:r>
              <a:rPr lang="en-US" sz="2600" b="1" i="1">
                <a:solidFill>
                  <a:srgbClr val="FF0000"/>
                </a:solidFill>
                <a:highlight>
                  <a:srgbClr val="FFFF00"/>
                </a:highlight>
                <a:latin typeface="Times New Roman"/>
                <a:cs typeface="Times New Roman"/>
              </a:rPr>
              <a:t>ensures consistency </a:t>
            </a:r>
            <a:r>
              <a:rPr lang="en-US" sz="2600" i="1">
                <a:solidFill>
                  <a:srgbClr val="000000"/>
                </a:solidFill>
                <a:latin typeface="Times New Roman"/>
                <a:cs typeface="Times New Roman"/>
              </a:rPr>
              <a:t>while still allowing the law to be modified over time</a:t>
            </a:r>
          </a:p>
        </p:txBody>
      </p:sp>
    </p:spTree>
    <p:extLst>
      <p:ext uri="{BB962C8B-B14F-4D97-AF65-F5344CB8AC3E}">
        <p14:creationId xmlns:p14="http://schemas.microsoft.com/office/powerpoint/2010/main" val="42218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405a130e8ace62a3b2c6c6279f646b83_sueingforgradescomic-precedent_1756-1888.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992" y="-2413"/>
            <a:ext cx="6380766" cy="6860413"/>
          </a:xfrm>
          <a:prstGeom prst="rect">
            <a:avLst/>
          </a:prstGeom>
        </p:spPr>
      </p:pic>
    </p:spTree>
    <p:extLst>
      <p:ext uri="{BB962C8B-B14F-4D97-AF65-F5344CB8AC3E}">
        <p14:creationId xmlns:p14="http://schemas.microsoft.com/office/powerpoint/2010/main" val="149085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Stare Decisis</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62500" lnSpcReduction="20000"/>
          </a:bodyPr>
          <a:lstStyle/>
          <a:p>
            <a:pPr marL="514350" indent="-457200"/>
            <a:r>
              <a:rPr lang="en-US">
                <a:solidFill>
                  <a:srgbClr val="000000"/>
                </a:solidFill>
                <a:latin typeface="Times New Roman"/>
                <a:cs typeface="Times New Roman"/>
              </a:rPr>
              <a:t>At its heart is a very simple principle: </a:t>
            </a:r>
            <a:r>
              <a:rPr lang="en-US">
                <a:solidFill>
                  <a:srgbClr val="000000"/>
                </a:solidFill>
                <a:highlight>
                  <a:srgbClr val="FFFF00"/>
                </a:highlight>
                <a:latin typeface="Times New Roman"/>
                <a:cs typeface="Times New Roman"/>
              </a:rPr>
              <a:t>the Law expounded in one case should be followed in later, similar cases</a:t>
            </a:r>
          </a:p>
          <a:p>
            <a:pPr marL="514350" indent="-457200"/>
            <a:endParaRPr lang="en-US" sz="1200">
              <a:solidFill>
                <a:srgbClr val="000000"/>
              </a:solidFill>
              <a:latin typeface="Times New Roman"/>
              <a:cs typeface="Times New Roman"/>
            </a:endParaRPr>
          </a:p>
          <a:p>
            <a:pPr marL="514350" indent="-457200"/>
            <a:endParaRPr lang="en-US" sz="1200" i="1">
              <a:solidFill>
                <a:srgbClr val="000000"/>
              </a:solidFill>
              <a:latin typeface="Times New Roman"/>
              <a:cs typeface="Times New Roman"/>
            </a:endParaRPr>
          </a:p>
          <a:p>
            <a:pPr marL="514350" indent="-457200"/>
            <a:r>
              <a:rPr lang="en-US">
                <a:solidFill>
                  <a:srgbClr val="000000"/>
                </a:solidFill>
                <a:latin typeface="Times New Roman"/>
                <a:cs typeface="Times New Roman"/>
              </a:rPr>
              <a:t>Stare decisis results in:</a:t>
            </a:r>
          </a:p>
          <a:p>
            <a:pPr marL="914400" lvl="1" indent="-457200"/>
            <a:r>
              <a:rPr lang="en-US">
                <a:solidFill>
                  <a:srgbClr val="000000"/>
                </a:solidFill>
                <a:highlight>
                  <a:srgbClr val="FFFF00"/>
                </a:highlight>
                <a:latin typeface="Times New Roman"/>
                <a:cs typeface="Times New Roman"/>
              </a:rPr>
              <a:t>Fairness</a:t>
            </a:r>
          </a:p>
          <a:p>
            <a:pPr marL="914400" lvl="1" indent="-457200"/>
            <a:r>
              <a:rPr lang="en-US">
                <a:solidFill>
                  <a:srgbClr val="000000"/>
                </a:solidFill>
                <a:highlight>
                  <a:srgbClr val="FFFF00"/>
                </a:highlight>
                <a:latin typeface="Times New Roman"/>
                <a:cs typeface="Times New Roman"/>
              </a:rPr>
              <a:t>Predictability</a:t>
            </a:r>
          </a:p>
          <a:p>
            <a:pPr marL="914400" lvl="1" indent="-457200"/>
            <a:r>
              <a:rPr lang="en-US">
                <a:solidFill>
                  <a:srgbClr val="000000"/>
                </a:solidFill>
                <a:highlight>
                  <a:srgbClr val="FFFF00"/>
                </a:highlight>
                <a:latin typeface="Times New Roman"/>
                <a:cs typeface="Times New Roman"/>
              </a:rPr>
              <a:t>Consistency</a:t>
            </a:r>
          </a:p>
          <a:p>
            <a:pPr marL="914400" lvl="1" indent="-457200"/>
            <a:r>
              <a:rPr lang="en-US">
                <a:solidFill>
                  <a:srgbClr val="000000"/>
                </a:solidFill>
                <a:highlight>
                  <a:srgbClr val="FFFF00"/>
                </a:highlight>
                <a:latin typeface="Times New Roman"/>
                <a:cs typeface="Times New Roman"/>
              </a:rPr>
              <a:t>Flexibility</a:t>
            </a:r>
          </a:p>
          <a:p>
            <a:pPr marL="914400" lvl="1" indent="-457200"/>
            <a:endParaRPr lang="en-US" i="1">
              <a:solidFill>
                <a:srgbClr val="000000"/>
              </a:solidFill>
              <a:latin typeface="Times New Roman"/>
              <a:cs typeface="Times New Roman"/>
            </a:endParaRPr>
          </a:p>
          <a:p>
            <a:pPr marL="514350" indent="-457200"/>
            <a:r>
              <a:rPr lang="en-US" i="1">
                <a:solidFill>
                  <a:srgbClr val="000000"/>
                </a:solidFill>
                <a:latin typeface="Times New Roman"/>
                <a:cs typeface="Times New Roman"/>
              </a:rPr>
              <a:t>Telstra Corporation v Treloar </a:t>
            </a:r>
            <a:r>
              <a:rPr lang="en-US">
                <a:solidFill>
                  <a:srgbClr val="000000"/>
                </a:solidFill>
                <a:latin typeface="Times New Roman"/>
                <a:cs typeface="Times New Roman"/>
              </a:rPr>
              <a:t>(2000) 102 FCR 595, per Branson and Finkelstein JJ at 602</a:t>
            </a:r>
          </a:p>
          <a:p>
            <a:pPr marL="914400" lvl="1" indent="-457200"/>
            <a:r>
              <a:rPr lang="en-US" i="1">
                <a:solidFill>
                  <a:srgbClr val="000000"/>
                </a:solidFill>
                <a:latin typeface="Times New Roman"/>
                <a:cs typeface="Times New Roman"/>
              </a:rPr>
              <a:t>“The rationale for the doctrine of precedent is certainty, equality, efficiency, and the appearance of justice”</a:t>
            </a:r>
          </a:p>
          <a:p>
            <a:pPr marL="914400" lvl="1" indent="-457200"/>
            <a:endParaRPr lang="en-US" sz="1800" i="1">
              <a:solidFill>
                <a:srgbClr val="000000"/>
              </a:solidFill>
              <a:latin typeface="Times New Roman"/>
              <a:cs typeface="Times New Roman"/>
            </a:endParaRPr>
          </a:p>
          <a:p>
            <a:pPr marL="514350" indent="-457200"/>
            <a:r>
              <a:rPr lang="en-US" i="1">
                <a:solidFill>
                  <a:schemeClr val="bg1"/>
                </a:solidFill>
                <a:latin typeface="Times New Roman"/>
                <a:cs typeface="Times New Roman"/>
              </a:rPr>
              <a:t>Queensland v Commonwealth </a:t>
            </a:r>
            <a:r>
              <a:rPr lang="en-US">
                <a:solidFill>
                  <a:schemeClr val="bg1"/>
                </a:solidFill>
                <a:latin typeface="Times New Roman"/>
                <a:cs typeface="Times New Roman"/>
              </a:rPr>
              <a:t>(1977) 139 CLR 585 per Gibbs J</a:t>
            </a:r>
          </a:p>
          <a:p>
            <a:pPr marL="914400" lvl="1" indent="-457200"/>
            <a:r>
              <a:rPr lang="en-US" i="1">
                <a:solidFill>
                  <a:schemeClr val="bg1"/>
                </a:solidFill>
                <a:latin typeface="Times New Roman"/>
                <a:cs typeface="Times New Roman"/>
              </a:rPr>
              <a:t>“The need for continuity and consistency in judicial decision making”</a:t>
            </a:r>
            <a:endParaRPr lang="en-US" sz="1100" i="1">
              <a:solidFill>
                <a:schemeClr val="bg1"/>
              </a:solidFill>
              <a:latin typeface="Times New Roman"/>
              <a:cs typeface="Times New Roman"/>
            </a:endParaRPr>
          </a:p>
        </p:txBody>
      </p:sp>
    </p:spTree>
    <p:extLst>
      <p:ext uri="{BB962C8B-B14F-4D97-AF65-F5344CB8AC3E}">
        <p14:creationId xmlns:p14="http://schemas.microsoft.com/office/powerpoint/2010/main" val="2801080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Principles of Law</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457200"/>
            <a:r>
              <a:rPr lang="en-US" sz="2400">
                <a:solidFill>
                  <a:srgbClr val="000000"/>
                </a:solidFill>
                <a:highlight>
                  <a:srgbClr val="FFFF00"/>
                </a:highlight>
                <a:latin typeface="Times New Roman"/>
                <a:cs typeface="Times New Roman"/>
              </a:rPr>
              <a:t>Natural Justice</a:t>
            </a:r>
          </a:p>
          <a:p>
            <a:pPr marL="914400" lvl="1" indent="-457200"/>
            <a:r>
              <a:rPr lang="en-US" sz="2000">
                <a:solidFill>
                  <a:srgbClr val="000000"/>
                </a:solidFill>
                <a:latin typeface="Times New Roman"/>
                <a:cs typeface="Times New Roman"/>
              </a:rPr>
              <a:t>A principle of justice incorporating the rule against bias and the right to a fair hearing</a:t>
            </a:r>
          </a:p>
          <a:p>
            <a:pPr marL="914400" lvl="1" indent="-457200"/>
            <a:r>
              <a:rPr lang="en-US" sz="2000">
                <a:solidFill>
                  <a:srgbClr val="000000"/>
                </a:solidFill>
                <a:latin typeface="Times New Roman"/>
                <a:cs typeface="Times New Roman"/>
              </a:rPr>
              <a:t>Fair processes for determining the truth in a dispute</a:t>
            </a:r>
          </a:p>
          <a:p>
            <a:pPr marL="914400" lvl="1" indent="-457200"/>
            <a:r>
              <a:rPr lang="en-US" sz="2000">
                <a:solidFill>
                  <a:srgbClr val="000000"/>
                </a:solidFill>
                <a:latin typeface="Times New Roman"/>
                <a:cs typeface="Times New Roman"/>
              </a:rPr>
              <a:t>Also known as ‘due process’</a:t>
            </a:r>
          </a:p>
          <a:p>
            <a:pPr marL="914400" lvl="1" indent="-457200"/>
            <a:r>
              <a:rPr lang="en-US" sz="2000">
                <a:solidFill>
                  <a:srgbClr val="000000"/>
                </a:solidFill>
                <a:latin typeface="Times New Roman"/>
                <a:cs typeface="Times New Roman"/>
              </a:rPr>
              <a:t>Court and tribunals have a duty to act fairly</a:t>
            </a:r>
          </a:p>
          <a:p>
            <a:pPr marL="914400" lvl="1" indent="-457200"/>
            <a:endParaRPr lang="en-US" sz="2000">
              <a:solidFill>
                <a:srgbClr val="000000"/>
              </a:solidFill>
              <a:latin typeface="Times New Roman"/>
              <a:cs typeface="Times New Roman"/>
            </a:endParaRPr>
          </a:p>
          <a:p>
            <a:pPr marL="514350" indent="-457200"/>
            <a:r>
              <a:rPr lang="en-US" sz="2400">
                <a:solidFill>
                  <a:srgbClr val="000000"/>
                </a:solidFill>
                <a:highlight>
                  <a:srgbClr val="FFFF00"/>
                </a:highlight>
                <a:latin typeface="Times New Roman"/>
                <a:cs typeface="Times New Roman"/>
              </a:rPr>
              <a:t>Rule of law</a:t>
            </a:r>
          </a:p>
          <a:p>
            <a:pPr marL="914400" lvl="1" indent="-457200"/>
            <a:r>
              <a:rPr lang="en-US" sz="2000">
                <a:solidFill>
                  <a:srgbClr val="000000"/>
                </a:solidFill>
                <a:latin typeface="Times New Roman"/>
                <a:cs typeface="Times New Roman"/>
              </a:rPr>
              <a:t>Everyone is subject to the law</a:t>
            </a:r>
          </a:p>
          <a:p>
            <a:pPr marL="914400" lvl="1" indent="-457200"/>
            <a:r>
              <a:rPr lang="en-US" sz="2000">
                <a:solidFill>
                  <a:srgbClr val="000000"/>
                </a:solidFill>
                <a:latin typeface="Times New Roman"/>
                <a:cs typeface="Times New Roman"/>
              </a:rPr>
              <a:t>Everyone is equal before the law</a:t>
            </a:r>
          </a:p>
          <a:p>
            <a:pPr marL="914400" lvl="1" indent="-457200"/>
            <a:r>
              <a:rPr lang="en-US" sz="2000">
                <a:solidFill>
                  <a:srgbClr val="000000"/>
                </a:solidFill>
                <a:latin typeface="Times New Roman"/>
                <a:cs typeface="Times New Roman"/>
              </a:rPr>
              <a:t>The law must be clear and understandable</a:t>
            </a:r>
          </a:p>
          <a:p>
            <a:pPr marL="914400" lvl="1" indent="-457200"/>
            <a:r>
              <a:rPr lang="en-US" sz="2000">
                <a:solidFill>
                  <a:srgbClr val="000000"/>
                </a:solidFill>
                <a:latin typeface="Times New Roman"/>
                <a:cs typeface="Times New Roman"/>
              </a:rPr>
              <a:t>Habeas corpus</a:t>
            </a:r>
          </a:p>
          <a:p>
            <a:pPr marL="914400" lvl="1" indent="-457200"/>
            <a:r>
              <a:rPr lang="en-US" sz="2000">
                <a:solidFill>
                  <a:srgbClr val="000000"/>
                </a:solidFill>
                <a:latin typeface="Times New Roman"/>
                <a:cs typeface="Times New Roman"/>
              </a:rPr>
              <a:t>The law must be capable of change – to reflect a changing society</a:t>
            </a:r>
          </a:p>
          <a:p>
            <a:pPr marL="914400" lvl="1" indent="-457200"/>
            <a:r>
              <a:rPr lang="en-US" sz="2000">
                <a:solidFill>
                  <a:srgbClr val="000000"/>
                </a:solidFill>
                <a:latin typeface="Times New Roman"/>
                <a:cs typeface="Times New Roman"/>
              </a:rPr>
              <a:t>Note: this rule is characterized by a number of other principles such as judicial independence, checks and balances, limited power, respect for rights and freedoms, democratic law making, the coherence of laws and public knowledge of laws</a:t>
            </a:r>
          </a:p>
        </p:txBody>
      </p:sp>
    </p:spTree>
    <p:extLst>
      <p:ext uri="{BB962C8B-B14F-4D97-AF65-F5344CB8AC3E}">
        <p14:creationId xmlns:p14="http://schemas.microsoft.com/office/powerpoint/2010/main" val="191325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solidFill>
                  <a:srgbClr val="3366FF"/>
                </a:solidFill>
                <a:latin typeface="Times New Roman"/>
                <a:cs typeface="Times New Roman"/>
              </a:rPr>
              <a:t>Types of Laws Recap</a:t>
            </a:r>
            <a:endParaRPr lang="en-US" dirty="0">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a:solidFill>
                  <a:srgbClr val="000000"/>
                </a:solidFill>
                <a:latin typeface="Times New Roman"/>
                <a:cs typeface="Times New Roman"/>
              </a:rPr>
              <a:t>Superior law</a:t>
            </a:r>
          </a:p>
          <a:p>
            <a:pPr marL="914400" lvl="1" indent="-457200"/>
            <a:r>
              <a:rPr lang="en-US">
                <a:solidFill>
                  <a:srgbClr val="000000"/>
                </a:solidFill>
                <a:latin typeface="Times New Roman"/>
                <a:cs typeface="Times New Roman"/>
              </a:rPr>
              <a:t>Constitution</a:t>
            </a:r>
          </a:p>
          <a:p>
            <a:pPr marL="914400" lvl="1" indent="-457200"/>
            <a:endParaRPr lang="en-US">
              <a:solidFill>
                <a:srgbClr val="000000"/>
              </a:solidFill>
              <a:latin typeface="Times New Roman"/>
              <a:cs typeface="Times New Roman"/>
            </a:endParaRPr>
          </a:p>
          <a:p>
            <a:pPr marL="514350" indent="-457200"/>
            <a:r>
              <a:rPr lang="en-US">
                <a:solidFill>
                  <a:srgbClr val="000000"/>
                </a:solidFill>
                <a:latin typeface="Times New Roman"/>
                <a:cs typeface="Times New Roman"/>
              </a:rPr>
              <a:t>Ordinary law</a:t>
            </a:r>
          </a:p>
          <a:p>
            <a:pPr marL="914400" lvl="1" indent="-457200"/>
            <a:r>
              <a:rPr lang="en-US">
                <a:solidFill>
                  <a:srgbClr val="000000"/>
                </a:solidFill>
                <a:latin typeface="Times New Roman"/>
                <a:cs typeface="Times New Roman"/>
              </a:rPr>
              <a:t>Statute law</a:t>
            </a:r>
          </a:p>
          <a:p>
            <a:pPr marL="914400" lvl="1" indent="-457200"/>
            <a:r>
              <a:rPr lang="en-US">
                <a:solidFill>
                  <a:srgbClr val="000000"/>
                </a:solidFill>
                <a:latin typeface="Times New Roman"/>
                <a:cs typeface="Times New Roman"/>
              </a:rPr>
              <a:t>Common law</a:t>
            </a:r>
          </a:p>
          <a:p>
            <a:pPr marL="914400" lvl="1" indent="-457200"/>
            <a:endParaRPr lang="en-US">
              <a:solidFill>
                <a:srgbClr val="000000"/>
              </a:solidFill>
              <a:latin typeface="Times New Roman"/>
              <a:cs typeface="Times New Roman"/>
            </a:endParaRPr>
          </a:p>
          <a:p>
            <a:pPr marL="514350" indent="-457200"/>
            <a:r>
              <a:rPr lang="en-US">
                <a:solidFill>
                  <a:srgbClr val="000000"/>
                </a:solidFill>
                <a:latin typeface="Times New Roman"/>
                <a:cs typeface="Times New Roman"/>
              </a:rPr>
              <a:t>Subordinate law</a:t>
            </a:r>
          </a:p>
          <a:p>
            <a:pPr marL="914400" lvl="1" indent="-457200"/>
            <a:r>
              <a:rPr lang="en-US">
                <a:solidFill>
                  <a:srgbClr val="000000"/>
                </a:solidFill>
                <a:latin typeface="Times New Roman"/>
                <a:cs typeface="Times New Roman"/>
              </a:rPr>
              <a:t>Delegated legislation</a:t>
            </a:r>
          </a:p>
        </p:txBody>
      </p:sp>
      <p:pic>
        <p:nvPicPr>
          <p:cNvPr id="4" name="Picture 3">
            <a:extLst>
              <a:ext uri="{FF2B5EF4-FFF2-40B4-BE49-F238E27FC236}">
                <a16:creationId xmlns:a16="http://schemas.microsoft.com/office/drawing/2014/main" id="{A94FF0B3-C25D-3D49-8097-FD2F298B84D0}"/>
              </a:ext>
            </a:extLst>
          </p:cNvPr>
          <p:cNvPicPr>
            <a:picLocks noChangeAspect="1"/>
          </p:cNvPicPr>
          <p:nvPr/>
        </p:nvPicPr>
        <p:blipFill>
          <a:blip r:embed="rId3"/>
          <a:stretch>
            <a:fillRect/>
          </a:stretch>
        </p:blipFill>
        <p:spPr>
          <a:xfrm>
            <a:off x="4815015" y="1838638"/>
            <a:ext cx="3810000" cy="4417541"/>
          </a:xfrm>
          <a:prstGeom prst="rect">
            <a:avLst/>
          </a:prstGeom>
        </p:spPr>
      </p:pic>
    </p:spTree>
    <p:extLst>
      <p:ext uri="{BB962C8B-B14F-4D97-AF65-F5344CB8AC3E}">
        <p14:creationId xmlns:p14="http://schemas.microsoft.com/office/powerpoint/2010/main" val="2639554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Judicial Reasoning</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sz="2000">
                <a:solidFill>
                  <a:srgbClr val="000000"/>
                </a:solidFill>
                <a:latin typeface="Times New Roman"/>
                <a:cs typeface="Times New Roman"/>
              </a:rPr>
              <a:t>Judges summarize / explain their decisions in writing and important ones get published in law reports</a:t>
            </a:r>
            <a:endParaRPr lang="en-US" sz="1600">
              <a:solidFill>
                <a:srgbClr val="000000"/>
              </a:solidFill>
              <a:latin typeface="Times New Roman"/>
              <a:cs typeface="Times New Roman"/>
            </a:endParaRPr>
          </a:p>
          <a:p>
            <a:pPr marL="514350" indent="-457200"/>
            <a:endParaRPr lang="en-US" sz="900">
              <a:solidFill>
                <a:srgbClr val="000000"/>
              </a:solidFill>
              <a:latin typeface="Times New Roman"/>
              <a:cs typeface="Times New Roman"/>
            </a:endParaRPr>
          </a:p>
          <a:p>
            <a:pPr marL="514350" indent="-457200"/>
            <a:r>
              <a:rPr lang="en-US" sz="2000">
                <a:solidFill>
                  <a:srgbClr val="000000"/>
                </a:solidFill>
                <a:latin typeface="Times New Roman"/>
                <a:cs typeface="Times New Roman"/>
              </a:rPr>
              <a:t>Law reports</a:t>
            </a:r>
          </a:p>
          <a:p>
            <a:pPr marL="914400" lvl="1" indent="-457200"/>
            <a:r>
              <a:rPr lang="en-US" sz="1800">
                <a:solidFill>
                  <a:srgbClr val="000000"/>
                </a:solidFill>
                <a:latin typeface="Times New Roman"/>
                <a:cs typeface="Times New Roman"/>
              </a:rPr>
              <a:t>Usually cases that set a precedent as to how other, similar cases will be decided</a:t>
            </a:r>
          </a:p>
          <a:p>
            <a:pPr marL="914400" lvl="1" indent="-457200"/>
            <a:r>
              <a:rPr lang="en-US" sz="1800">
                <a:solidFill>
                  <a:srgbClr val="000000"/>
                </a:solidFill>
                <a:latin typeface="Times New Roman"/>
                <a:cs typeface="Times New Roman"/>
              </a:rPr>
              <a:t>Law reports are useful as they allow you to research the outcome of previous court cases. This will help you predict arguments used in, and outcome of, current or future cases</a:t>
            </a:r>
          </a:p>
          <a:p>
            <a:pPr marL="514350" indent="-457200"/>
            <a:endParaRPr lang="en-US" sz="2000">
              <a:solidFill>
                <a:srgbClr val="000000"/>
              </a:solidFill>
              <a:latin typeface="Times New Roman"/>
              <a:cs typeface="Times New Roman"/>
            </a:endParaRPr>
          </a:p>
        </p:txBody>
      </p:sp>
      <p:pic>
        <p:nvPicPr>
          <p:cNvPr id="4" name="Picture 3">
            <a:extLst>
              <a:ext uri="{FF2B5EF4-FFF2-40B4-BE49-F238E27FC236}">
                <a16:creationId xmlns:a16="http://schemas.microsoft.com/office/drawing/2014/main" id="{9EA539CF-5DBB-E845-AB90-DC288868A50B}"/>
              </a:ext>
            </a:extLst>
          </p:cNvPr>
          <p:cNvPicPr>
            <a:picLocks noChangeAspect="1"/>
          </p:cNvPicPr>
          <p:nvPr/>
        </p:nvPicPr>
        <p:blipFill>
          <a:blip r:embed="rId3"/>
          <a:stretch>
            <a:fillRect/>
          </a:stretch>
        </p:blipFill>
        <p:spPr>
          <a:xfrm>
            <a:off x="2455905" y="4436076"/>
            <a:ext cx="4232189" cy="20832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693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Ratio Decidendi</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a:bodyPr>
          <a:lstStyle/>
          <a:p>
            <a:pPr marL="514350" indent="-457200"/>
            <a:r>
              <a:rPr lang="en-US">
                <a:solidFill>
                  <a:schemeClr val="bg1"/>
                </a:solidFill>
                <a:highlight>
                  <a:srgbClr val="FFFF00"/>
                </a:highlight>
                <a:latin typeface="Times New Roman"/>
                <a:cs typeface="Times New Roman"/>
              </a:rPr>
              <a:t>Definition</a:t>
            </a:r>
          </a:p>
          <a:p>
            <a:pPr marL="914400" lvl="1" indent="-457200"/>
            <a:r>
              <a:rPr lang="en-US" i="1">
                <a:solidFill>
                  <a:schemeClr val="bg1"/>
                </a:solidFill>
                <a:latin typeface="Times New Roman"/>
                <a:cs typeface="Times New Roman"/>
              </a:rPr>
              <a:t>‘Reason for deciding’</a:t>
            </a:r>
          </a:p>
          <a:p>
            <a:pPr marL="914400" lvl="1" indent="-457200"/>
            <a:r>
              <a:rPr lang="en-US">
                <a:solidFill>
                  <a:schemeClr val="bg1"/>
                </a:solidFill>
                <a:latin typeface="Times New Roman"/>
                <a:cs typeface="Times New Roman"/>
              </a:rPr>
              <a:t>The essential reasoning for the decision in any case</a:t>
            </a:r>
          </a:p>
          <a:p>
            <a:pPr marL="914400" lvl="1" indent="-457200"/>
            <a:r>
              <a:rPr lang="en-US">
                <a:solidFill>
                  <a:schemeClr val="bg1"/>
                </a:solidFill>
                <a:latin typeface="Times New Roman"/>
                <a:cs typeface="Times New Roman"/>
              </a:rPr>
              <a:t>Ratio decidendi forms the basis of the binding nature of the decision from the case that may be applied in future similar cases</a:t>
            </a:r>
          </a:p>
          <a:p>
            <a:pPr marL="914400" lvl="1" indent="-457200"/>
            <a:r>
              <a:rPr lang="en-US">
                <a:solidFill>
                  <a:schemeClr val="bg1"/>
                </a:solidFill>
                <a:latin typeface="Times New Roman"/>
                <a:cs typeface="Times New Roman"/>
              </a:rPr>
              <a:t>The ratio, as it may be known, may be either binding or persuasive, depending upon where the court sits in the hierarchy</a:t>
            </a:r>
          </a:p>
          <a:p>
            <a:pPr marL="914400" lvl="1" indent="-457200"/>
            <a:r>
              <a:rPr lang="en-US">
                <a:solidFill>
                  <a:schemeClr val="bg1"/>
                </a:solidFill>
                <a:latin typeface="Times New Roman"/>
                <a:cs typeface="Times New Roman"/>
              </a:rPr>
              <a:t>The ratio from cases forms the basis of the common law</a:t>
            </a:r>
          </a:p>
        </p:txBody>
      </p:sp>
    </p:spTree>
    <p:extLst>
      <p:ext uri="{BB962C8B-B14F-4D97-AF65-F5344CB8AC3E}">
        <p14:creationId xmlns:p14="http://schemas.microsoft.com/office/powerpoint/2010/main" val="3999312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Obiter Dicta</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514350" indent="-457200"/>
            <a:r>
              <a:rPr lang="en-US">
                <a:solidFill>
                  <a:schemeClr val="bg1"/>
                </a:solidFill>
                <a:highlight>
                  <a:srgbClr val="FFFF00"/>
                </a:highlight>
                <a:latin typeface="Times New Roman"/>
                <a:cs typeface="Times New Roman"/>
              </a:rPr>
              <a:t>Definition:</a:t>
            </a:r>
          </a:p>
          <a:p>
            <a:pPr marL="914400" lvl="1" indent="-457200"/>
            <a:r>
              <a:rPr lang="en-US" i="1">
                <a:solidFill>
                  <a:schemeClr val="bg1"/>
                </a:solidFill>
                <a:latin typeface="Times New Roman"/>
                <a:cs typeface="Times New Roman"/>
              </a:rPr>
              <a:t>‘Saying by the way’</a:t>
            </a:r>
          </a:p>
          <a:p>
            <a:pPr marL="914400" lvl="1" indent="-457200"/>
            <a:r>
              <a:rPr lang="en-US">
                <a:solidFill>
                  <a:schemeClr val="bg1"/>
                </a:solidFill>
                <a:latin typeface="Times New Roman"/>
                <a:cs typeface="Times New Roman"/>
              </a:rPr>
              <a:t>Things said by a judge in passing or by the way of example during the course of a final judgement</a:t>
            </a:r>
          </a:p>
          <a:p>
            <a:pPr marL="914400" lvl="1" indent="-457200"/>
            <a:r>
              <a:rPr lang="en-US">
                <a:solidFill>
                  <a:schemeClr val="bg1"/>
                </a:solidFill>
                <a:latin typeface="Times New Roman"/>
                <a:cs typeface="Times New Roman"/>
              </a:rPr>
              <a:t>These observations are not an essential part of a judge’s reasoning in reaching a decision and are therefore not a binding part of that decision</a:t>
            </a:r>
          </a:p>
          <a:p>
            <a:pPr marL="914400" lvl="1" indent="-457200"/>
            <a:r>
              <a:rPr lang="en-US">
                <a:solidFill>
                  <a:schemeClr val="bg1"/>
                </a:solidFill>
                <a:latin typeface="Times New Roman"/>
                <a:cs typeface="Times New Roman"/>
              </a:rPr>
              <a:t>They may, however, be helpful when determining whether the ratio coming from that case should be applied to others in future</a:t>
            </a:r>
          </a:p>
          <a:p>
            <a:pPr marL="914400" lvl="1" indent="-457200"/>
            <a:endParaRPr lang="en-US">
              <a:solidFill>
                <a:schemeClr val="bg1"/>
              </a:solidFill>
              <a:latin typeface="Times New Roman"/>
              <a:cs typeface="Times New Roman"/>
            </a:endParaRPr>
          </a:p>
          <a:p>
            <a:pPr marL="514350" indent="-457200"/>
            <a:r>
              <a:rPr lang="en-US">
                <a:solidFill>
                  <a:schemeClr val="bg1"/>
                </a:solidFill>
                <a:latin typeface="Times New Roman"/>
                <a:cs typeface="Times New Roman"/>
              </a:rPr>
              <a:t>Obiter is </a:t>
            </a:r>
            <a:r>
              <a:rPr lang="en-US">
                <a:solidFill>
                  <a:schemeClr val="bg1"/>
                </a:solidFill>
                <a:highlight>
                  <a:srgbClr val="FFFF00"/>
                </a:highlight>
                <a:latin typeface="Times New Roman"/>
                <a:cs typeface="Times New Roman"/>
              </a:rPr>
              <a:t>persuasive, not binding</a:t>
            </a:r>
            <a:r>
              <a:rPr lang="mr-IN">
                <a:solidFill>
                  <a:schemeClr val="bg1"/>
                </a:solidFill>
                <a:latin typeface="Times New Roman"/>
                <a:cs typeface="Times New Roman"/>
              </a:rPr>
              <a:t>…</a:t>
            </a:r>
            <a:r>
              <a:rPr lang="en-AU">
                <a:solidFill>
                  <a:schemeClr val="bg1"/>
                </a:solidFill>
                <a:latin typeface="Times New Roman"/>
                <a:cs typeface="Times New Roman"/>
              </a:rPr>
              <a:t>.</a:t>
            </a:r>
            <a:r>
              <a:rPr lang="en-AU">
                <a:solidFill>
                  <a:schemeClr val="bg1"/>
                </a:solidFill>
                <a:highlight>
                  <a:srgbClr val="FFFF00"/>
                </a:highlight>
                <a:latin typeface="Times New Roman"/>
                <a:cs typeface="Times New Roman"/>
              </a:rPr>
              <a:t>but should not be ignored</a:t>
            </a:r>
            <a:endParaRPr lang="en-US">
              <a:solidFill>
                <a:schemeClr val="bg1"/>
              </a:solidFill>
              <a:highlight>
                <a:srgbClr val="FFFF00"/>
              </a:highlight>
              <a:latin typeface="Times New Roman"/>
              <a:cs typeface="Times New Roman"/>
            </a:endParaRPr>
          </a:p>
          <a:p>
            <a:pPr marL="914400" lvl="1" indent="-457200"/>
            <a:r>
              <a:rPr lang="en-US">
                <a:solidFill>
                  <a:schemeClr val="bg1"/>
                </a:solidFill>
                <a:highlight>
                  <a:srgbClr val="FFFF00"/>
                </a:highlight>
                <a:latin typeface="Times New Roman"/>
                <a:cs typeface="Times New Roman"/>
              </a:rPr>
              <a:t>May provide some insight or explanation </a:t>
            </a:r>
            <a:r>
              <a:rPr lang="en-US">
                <a:solidFill>
                  <a:schemeClr val="bg1"/>
                </a:solidFill>
                <a:latin typeface="Times New Roman"/>
                <a:cs typeface="Times New Roman"/>
              </a:rPr>
              <a:t>into how the judge interpreted the facts and legal principles, in order to reach his or her decision</a:t>
            </a:r>
          </a:p>
          <a:p>
            <a:pPr marL="914400" lvl="1" indent="-457200"/>
            <a:r>
              <a:rPr lang="en-US">
                <a:solidFill>
                  <a:srgbClr val="000000"/>
                </a:solidFill>
                <a:latin typeface="Times New Roman"/>
                <a:cs typeface="Times New Roman"/>
              </a:rPr>
              <a:t>Can provide important information and guidance for future judges</a:t>
            </a:r>
          </a:p>
        </p:txBody>
      </p:sp>
    </p:spTree>
    <p:extLst>
      <p:ext uri="{BB962C8B-B14F-4D97-AF65-F5344CB8AC3E}">
        <p14:creationId xmlns:p14="http://schemas.microsoft.com/office/powerpoint/2010/main" val="1075284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So how does it all work?</a:t>
            </a:r>
            <a:endParaRPr lang="en-US">
              <a:latin typeface="Times New Roman"/>
              <a:cs typeface="Times New Roman"/>
            </a:endParaRPr>
          </a:p>
        </p:txBody>
      </p:sp>
      <p:sp>
        <p:nvSpPr>
          <p:cNvPr id="3" name="Content Placeholder 2"/>
          <p:cNvSpPr>
            <a:spLocks noGrp="1"/>
          </p:cNvSpPr>
          <p:nvPr>
            <p:ph idx="1"/>
          </p:nvPr>
        </p:nvSpPr>
        <p:spPr>
          <a:xfrm>
            <a:off x="457199" y="1600200"/>
            <a:ext cx="8229599" cy="4919133"/>
          </a:xfrm>
        </p:spPr>
        <p:style>
          <a:lnRef idx="2">
            <a:schemeClr val="dk1"/>
          </a:lnRef>
          <a:fillRef idx="1">
            <a:schemeClr val="lt1"/>
          </a:fillRef>
          <a:effectRef idx="0">
            <a:schemeClr val="dk1"/>
          </a:effectRef>
          <a:fontRef idx="minor">
            <a:schemeClr val="dk1"/>
          </a:fontRef>
        </p:style>
        <p:txBody>
          <a:bodyPr>
            <a:normAutofit/>
          </a:bodyPr>
          <a:lstStyle/>
          <a:p>
            <a:pPr marL="514350" indent="-457200">
              <a:lnSpc>
                <a:spcPct val="80000"/>
              </a:lnSpc>
              <a:spcBef>
                <a:spcPts val="24"/>
              </a:spcBef>
            </a:pPr>
            <a:r>
              <a:rPr lang="en-US" sz="2400" b="1">
                <a:solidFill>
                  <a:schemeClr val="bg1"/>
                </a:solidFill>
                <a:latin typeface="Times New Roman"/>
                <a:cs typeface="Times New Roman"/>
              </a:rPr>
              <a:t>Courts have two options in a case involving existing case law:</a:t>
            </a:r>
          </a:p>
          <a:p>
            <a:pPr marL="514350" indent="-457200">
              <a:lnSpc>
                <a:spcPct val="80000"/>
              </a:lnSpc>
              <a:spcBef>
                <a:spcPts val="24"/>
              </a:spcBef>
            </a:pPr>
            <a:endParaRPr lang="en-US" sz="500" b="1">
              <a:solidFill>
                <a:schemeClr val="bg1"/>
              </a:solidFill>
              <a:latin typeface="Times New Roman"/>
              <a:cs typeface="Times New Roman"/>
            </a:endParaRPr>
          </a:p>
          <a:p>
            <a:pPr marL="57150" indent="0">
              <a:lnSpc>
                <a:spcPct val="80000"/>
              </a:lnSpc>
              <a:spcBef>
                <a:spcPts val="24"/>
              </a:spcBef>
              <a:buNone/>
            </a:pPr>
            <a:endParaRPr lang="en-US" sz="400" b="1">
              <a:solidFill>
                <a:schemeClr val="bg1"/>
              </a:solidFill>
              <a:latin typeface="Times New Roman"/>
              <a:cs typeface="Times New Roman"/>
            </a:endParaRPr>
          </a:p>
          <a:p>
            <a:pPr marL="971550" lvl="1" indent="-514350">
              <a:lnSpc>
                <a:spcPct val="80000"/>
              </a:lnSpc>
              <a:spcBef>
                <a:spcPts val="24"/>
              </a:spcBef>
              <a:buFont typeface="+mj-lt"/>
              <a:buAutoNum type="arabicPeriod"/>
            </a:pPr>
            <a:r>
              <a:rPr lang="en-US" sz="2000">
                <a:solidFill>
                  <a:schemeClr val="bg1"/>
                </a:solidFill>
                <a:highlight>
                  <a:srgbClr val="FFFF00"/>
                </a:highlight>
                <a:latin typeface="Times New Roman"/>
                <a:cs typeface="Times New Roman"/>
              </a:rPr>
              <a:t>Abide by stare decisis </a:t>
            </a:r>
            <a:r>
              <a:rPr lang="en-US" sz="2000">
                <a:solidFill>
                  <a:schemeClr val="bg1"/>
                </a:solidFill>
                <a:latin typeface="Times New Roman"/>
                <a:cs typeface="Times New Roman"/>
              </a:rPr>
              <a:t>and </a:t>
            </a:r>
            <a:r>
              <a:rPr lang="en-US" sz="2000">
                <a:solidFill>
                  <a:schemeClr val="bg1"/>
                </a:solidFill>
                <a:highlight>
                  <a:srgbClr val="FFFF00"/>
                </a:highlight>
                <a:latin typeface="Times New Roman"/>
                <a:cs typeface="Times New Roman"/>
              </a:rPr>
              <a:t>apply existing case law</a:t>
            </a:r>
            <a:r>
              <a:rPr lang="en-US" sz="2000">
                <a:solidFill>
                  <a:schemeClr val="bg1"/>
                </a:solidFill>
                <a:latin typeface="Times New Roman"/>
                <a:cs typeface="Times New Roman"/>
              </a:rPr>
              <a:t> if it exists; </a:t>
            </a:r>
            <a:r>
              <a:rPr lang="en-US" sz="2000" u="sng">
                <a:solidFill>
                  <a:schemeClr val="bg1"/>
                </a:solidFill>
                <a:latin typeface="Times New Roman"/>
                <a:cs typeface="Times New Roman"/>
              </a:rPr>
              <a:t>or</a:t>
            </a:r>
          </a:p>
          <a:p>
            <a:pPr marL="971550" lvl="1" indent="-514350">
              <a:lnSpc>
                <a:spcPct val="80000"/>
              </a:lnSpc>
              <a:spcBef>
                <a:spcPts val="24"/>
              </a:spcBef>
              <a:buFont typeface="+mj-lt"/>
              <a:buAutoNum type="arabicPeriod"/>
            </a:pPr>
            <a:endParaRPr lang="en-US" sz="500" u="sng">
              <a:solidFill>
                <a:schemeClr val="bg1"/>
              </a:solidFill>
              <a:latin typeface="Times New Roman"/>
              <a:cs typeface="Times New Roman"/>
            </a:endParaRPr>
          </a:p>
          <a:p>
            <a:pPr marL="971550" lvl="1" indent="-514350">
              <a:lnSpc>
                <a:spcPct val="80000"/>
              </a:lnSpc>
              <a:spcBef>
                <a:spcPts val="24"/>
              </a:spcBef>
              <a:buFont typeface="+mj-lt"/>
              <a:buAutoNum type="arabicPeriod"/>
            </a:pPr>
            <a:endParaRPr lang="en-US" sz="400" u="sng">
              <a:solidFill>
                <a:schemeClr val="bg1"/>
              </a:solidFill>
              <a:latin typeface="Times New Roman"/>
              <a:cs typeface="Times New Roman"/>
            </a:endParaRPr>
          </a:p>
          <a:p>
            <a:pPr marL="971550" lvl="1" indent="-514350">
              <a:lnSpc>
                <a:spcPct val="80000"/>
              </a:lnSpc>
              <a:spcBef>
                <a:spcPts val="24"/>
              </a:spcBef>
              <a:buFont typeface="+mj-lt"/>
              <a:buAutoNum type="arabicPeriod"/>
            </a:pPr>
            <a:r>
              <a:rPr lang="en-US" sz="2000">
                <a:solidFill>
                  <a:schemeClr val="bg1"/>
                </a:solidFill>
                <a:latin typeface="Times New Roman"/>
                <a:cs typeface="Times New Roman"/>
              </a:rPr>
              <a:t>Recognize a case is different from any existing case law and </a:t>
            </a:r>
            <a:r>
              <a:rPr lang="en-US" sz="2000">
                <a:solidFill>
                  <a:schemeClr val="bg1"/>
                </a:solidFill>
                <a:highlight>
                  <a:srgbClr val="FFFF00"/>
                </a:highlight>
                <a:latin typeface="Times New Roman"/>
                <a:cs typeface="Times New Roman"/>
              </a:rPr>
              <a:t>create new case law</a:t>
            </a:r>
          </a:p>
          <a:p>
            <a:pPr marL="1371600" lvl="2" indent="-514350">
              <a:lnSpc>
                <a:spcPct val="80000"/>
              </a:lnSpc>
              <a:spcBef>
                <a:spcPts val="24"/>
              </a:spcBef>
            </a:pPr>
            <a:r>
              <a:rPr lang="en-US" sz="1800">
                <a:solidFill>
                  <a:schemeClr val="bg1"/>
                </a:solidFill>
                <a:latin typeface="Times New Roman"/>
                <a:cs typeface="Times New Roman"/>
              </a:rPr>
              <a:t>Note: When judges decide a case where no previous case law applies, they create a precedent</a:t>
            </a:r>
          </a:p>
          <a:p>
            <a:pPr marL="1371600" lvl="2" indent="-514350">
              <a:lnSpc>
                <a:spcPct val="80000"/>
              </a:lnSpc>
              <a:spcBef>
                <a:spcPts val="24"/>
              </a:spcBef>
            </a:pPr>
            <a:endParaRPr lang="en-US" sz="1000">
              <a:solidFill>
                <a:schemeClr val="bg1"/>
              </a:solidFill>
              <a:latin typeface="Times New Roman"/>
              <a:cs typeface="Times New Roman"/>
            </a:endParaRPr>
          </a:p>
          <a:p>
            <a:pPr marL="571500" indent="-514350">
              <a:lnSpc>
                <a:spcPct val="80000"/>
              </a:lnSpc>
              <a:spcBef>
                <a:spcPts val="24"/>
              </a:spcBef>
            </a:pPr>
            <a:r>
              <a:rPr lang="en-US" sz="2000">
                <a:solidFill>
                  <a:srgbClr val="000000"/>
                </a:solidFill>
                <a:latin typeface="Times New Roman"/>
                <a:cs typeface="Times New Roman"/>
              </a:rPr>
              <a:t>Note: Precedents are not necessarily abrogated by lapse of time</a:t>
            </a:r>
            <a:r>
              <a:rPr lang="mr-IN" sz="2000">
                <a:solidFill>
                  <a:srgbClr val="000000"/>
                </a:solidFill>
                <a:latin typeface="Times New Roman"/>
                <a:cs typeface="Times New Roman"/>
              </a:rPr>
              <a:t>…</a:t>
            </a:r>
            <a:r>
              <a:rPr lang="en-AU" sz="2000">
                <a:solidFill>
                  <a:srgbClr val="000000"/>
                </a:solidFill>
                <a:latin typeface="Times New Roman"/>
                <a:cs typeface="Times New Roman"/>
              </a:rPr>
              <a:t>there is </a:t>
            </a:r>
            <a:r>
              <a:rPr lang="en-AU" sz="2000">
                <a:solidFill>
                  <a:srgbClr val="000000"/>
                </a:solidFill>
                <a:highlight>
                  <a:srgbClr val="FFFF00"/>
                </a:highlight>
                <a:latin typeface="Times New Roman"/>
                <a:cs typeface="Times New Roman"/>
              </a:rPr>
              <a:t>no expiry date</a:t>
            </a:r>
            <a:endParaRPr lang="en-US" sz="20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390B1D02-D613-C145-8B51-5D7450DC231B}"/>
              </a:ext>
            </a:extLst>
          </p:cNvPr>
          <p:cNvPicPr>
            <a:picLocks noChangeAspect="1"/>
          </p:cNvPicPr>
          <p:nvPr/>
        </p:nvPicPr>
        <p:blipFill>
          <a:blip r:embed="rId3"/>
          <a:stretch>
            <a:fillRect/>
          </a:stretch>
        </p:blipFill>
        <p:spPr>
          <a:xfrm>
            <a:off x="2940905" y="4210936"/>
            <a:ext cx="3768813" cy="230839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1286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Binding v Persuasive Precedents</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514350" indent="-457200"/>
            <a:r>
              <a:rPr lang="en-US">
                <a:solidFill>
                  <a:schemeClr val="bg1"/>
                </a:solidFill>
                <a:latin typeface="Times New Roman"/>
                <a:cs typeface="Times New Roman"/>
              </a:rPr>
              <a:t>Binding precedent = obliges a court to follow its decision</a:t>
            </a:r>
          </a:p>
          <a:p>
            <a:pPr marL="514350" indent="-457200"/>
            <a:endParaRPr lang="en-US" sz="2100">
              <a:solidFill>
                <a:schemeClr val="bg1"/>
              </a:solidFill>
              <a:latin typeface="Times New Roman"/>
              <a:cs typeface="Times New Roman"/>
            </a:endParaRPr>
          </a:p>
          <a:p>
            <a:pPr marL="514350" indent="-457200"/>
            <a:r>
              <a:rPr lang="en-US">
                <a:solidFill>
                  <a:schemeClr val="bg1"/>
                </a:solidFill>
                <a:latin typeface="Times New Roman"/>
                <a:cs typeface="Times New Roman"/>
              </a:rPr>
              <a:t>Persuasive precedent = can influence or inform a decision but not compel or restrict it</a:t>
            </a:r>
          </a:p>
          <a:p>
            <a:pPr marL="57150" indent="0">
              <a:buNone/>
            </a:pPr>
            <a:endParaRPr lang="en-US" sz="2900">
              <a:solidFill>
                <a:srgbClr val="000000"/>
              </a:solidFill>
              <a:latin typeface="Times New Roman"/>
              <a:cs typeface="Times New Roman"/>
            </a:endParaRPr>
          </a:p>
          <a:p>
            <a:pPr marL="57150" indent="0">
              <a:buNone/>
            </a:pPr>
            <a:r>
              <a:rPr lang="en-US" b="1" u="sng">
                <a:solidFill>
                  <a:srgbClr val="FF0000"/>
                </a:solidFill>
                <a:latin typeface="Times New Roman"/>
                <a:cs typeface="Times New Roman"/>
              </a:rPr>
              <a:t>The effective functioning of precedent requires three (3) things:</a:t>
            </a:r>
          </a:p>
          <a:p>
            <a:pPr marL="971550" lvl="1" indent="-514350">
              <a:buFont typeface="+mj-lt"/>
              <a:buAutoNum type="arabicPeriod"/>
            </a:pPr>
            <a:r>
              <a:rPr lang="en-US">
                <a:solidFill>
                  <a:srgbClr val="000000"/>
                </a:solidFill>
                <a:latin typeface="Times New Roman"/>
                <a:cs typeface="Times New Roman"/>
              </a:rPr>
              <a:t>First, it needs </a:t>
            </a:r>
            <a:r>
              <a:rPr lang="en-US">
                <a:solidFill>
                  <a:srgbClr val="000000"/>
                </a:solidFill>
                <a:highlight>
                  <a:srgbClr val="FFFF00"/>
                </a:highlight>
                <a:latin typeface="Times New Roman"/>
                <a:cs typeface="Times New Roman"/>
              </a:rPr>
              <a:t>a clear and well defined court hierarchy</a:t>
            </a:r>
            <a:r>
              <a:rPr lang="en-US">
                <a:solidFill>
                  <a:srgbClr val="000000"/>
                </a:solidFill>
                <a:latin typeface="Times New Roman"/>
                <a:cs typeface="Times New Roman"/>
              </a:rPr>
              <a:t>, so the function and status of each court is clear</a:t>
            </a:r>
          </a:p>
          <a:p>
            <a:pPr marL="971550" lvl="1" indent="-514350">
              <a:buFont typeface="+mj-lt"/>
              <a:buAutoNum type="arabicPeriod"/>
            </a:pPr>
            <a:r>
              <a:rPr lang="en-US">
                <a:solidFill>
                  <a:srgbClr val="000000"/>
                </a:solidFill>
                <a:latin typeface="Times New Roman"/>
                <a:cs typeface="Times New Roman"/>
              </a:rPr>
              <a:t>Second, it needs </a:t>
            </a:r>
            <a:r>
              <a:rPr lang="en-US">
                <a:solidFill>
                  <a:srgbClr val="000000"/>
                </a:solidFill>
                <a:highlight>
                  <a:srgbClr val="FFFF00"/>
                </a:highlight>
                <a:latin typeface="Times New Roman"/>
                <a:cs typeface="Times New Roman"/>
              </a:rPr>
              <a:t>close adherence to the principle of stare decisis </a:t>
            </a:r>
            <a:r>
              <a:rPr lang="en-US">
                <a:solidFill>
                  <a:srgbClr val="000000"/>
                </a:solidFill>
                <a:latin typeface="Times New Roman"/>
                <a:cs typeface="Times New Roman"/>
              </a:rPr>
              <a:t>by judges and magistrates</a:t>
            </a:r>
          </a:p>
          <a:p>
            <a:pPr marL="971550" lvl="1" indent="-514350">
              <a:buFont typeface="+mj-lt"/>
              <a:buAutoNum type="arabicPeriod"/>
            </a:pPr>
            <a:r>
              <a:rPr lang="en-US">
                <a:solidFill>
                  <a:srgbClr val="000000"/>
                </a:solidFill>
                <a:latin typeface="Times New Roman"/>
                <a:cs typeface="Times New Roman"/>
              </a:rPr>
              <a:t>Third, it </a:t>
            </a:r>
            <a:r>
              <a:rPr lang="en-US">
                <a:solidFill>
                  <a:srgbClr val="000000"/>
                </a:solidFill>
                <a:highlight>
                  <a:srgbClr val="FFFF00"/>
                </a:highlight>
                <a:latin typeface="Times New Roman"/>
                <a:cs typeface="Times New Roman"/>
              </a:rPr>
              <a:t>requires a thorough system of law reporting</a:t>
            </a:r>
            <a:r>
              <a:rPr lang="en-US">
                <a:solidFill>
                  <a:srgbClr val="000000"/>
                </a:solidFill>
                <a:latin typeface="Times New Roman"/>
                <a:cs typeface="Times New Roman"/>
              </a:rPr>
              <a:t>, so the records about other decision and precedents are available to all judges</a:t>
            </a:r>
          </a:p>
          <a:p>
            <a:pPr marL="971550" lvl="1" indent="-514350">
              <a:buFont typeface="+mj-lt"/>
              <a:buAutoNum type="arabicPeriod"/>
            </a:pPr>
            <a:endParaRPr lang="en-US">
              <a:solidFill>
                <a:srgbClr val="000000"/>
              </a:solidFill>
              <a:latin typeface="Times New Roman"/>
              <a:cs typeface="Times New Roman"/>
            </a:endParaRPr>
          </a:p>
          <a:p>
            <a:pPr marL="571500" indent="-514350"/>
            <a:r>
              <a:rPr lang="en-US">
                <a:solidFill>
                  <a:srgbClr val="000000"/>
                </a:solidFill>
                <a:latin typeface="Times New Roman"/>
                <a:cs typeface="Times New Roman"/>
              </a:rPr>
              <a:t>This system </a:t>
            </a:r>
            <a:r>
              <a:rPr lang="en-US">
                <a:solidFill>
                  <a:srgbClr val="000000"/>
                </a:solidFill>
                <a:highlight>
                  <a:srgbClr val="FFFF00"/>
                </a:highlight>
                <a:latin typeface="Times New Roman"/>
                <a:cs typeface="Times New Roman"/>
              </a:rPr>
              <a:t>allows</a:t>
            </a:r>
            <a:r>
              <a:rPr lang="en-US">
                <a:solidFill>
                  <a:srgbClr val="000000"/>
                </a:solidFill>
                <a:latin typeface="Times New Roman"/>
                <a:cs typeface="Times New Roman"/>
              </a:rPr>
              <a:t> the </a:t>
            </a:r>
            <a:r>
              <a:rPr lang="en-US">
                <a:solidFill>
                  <a:srgbClr val="000000"/>
                </a:solidFill>
                <a:highlight>
                  <a:srgbClr val="FFFF00"/>
                </a:highlight>
                <a:latin typeface="Times New Roman"/>
                <a:cs typeface="Times New Roman"/>
              </a:rPr>
              <a:t>law to function with consistency, while retaining </a:t>
            </a:r>
            <a:r>
              <a:rPr lang="en-US">
                <a:solidFill>
                  <a:srgbClr val="000000"/>
                </a:solidFill>
                <a:latin typeface="Times New Roman"/>
                <a:cs typeface="Times New Roman"/>
              </a:rPr>
              <a:t>enough </a:t>
            </a:r>
            <a:r>
              <a:rPr lang="en-US">
                <a:solidFill>
                  <a:srgbClr val="000000"/>
                </a:solidFill>
                <a:highlight>
                  <a:srgbClr val="FFFF00"/>
                </a:highlight>
                <a:latin typeface="Times New Roman"/>
                <a:cs typeface="Times New Roman"/>
              </a:rPr>
              <a:t>flexibility to accommodate change </a:t>
            </a:r>
            <a:r>
              <a:rPr lang="en-US">
                <a:solidFill>
                  <a:srgbClr val="000000"/>
                </a:solidFill>
                <a:latin typeface="Times New Roman"/>
                <a:cs typeface="Times New Roman"/>
              </a:rPr>
              <a:t>and development</a:t>
            </a:r>
          </a:p>
        </p:txBody>
      </p:sp>
    </p:spTree>
    <p:extLst>
      <p:ext uri="{BB962C8B-B14F-4D97-AF65-F5344CB8AC3E}">
        <p14:creationId xmlns:p14="http://schemas.microsoft.com/office/powerpoint/2010/main" val="48296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Binding Precedent</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457200"/>
            <a:r>
              <a:rPr lang="en-US">
                <a:solidFill>
                  <a:srgbClr val="000000"/>
                </a:solidFill>
                <a:latin typeface="Times New Roman"/>
                <a:cs typeface="Times New Roman"/>
              </a:rPr>
              <a:t>This type of precedent is called a ‘mandatory precedent’ in some court systems</a:t>
            </a:r>
          </a:p>
          <a:p>
            <a:pPr marL="514350" indent="-457200"/>
            <a:endParaRPr lang="en-US" sz="1200">
              <a:solidFill>
                <a:srgbClr val="000000"/>
              </a:solidFill>
              <a:latin typeface="Times New Roman"/>
              <a:cs typeface="Times New Roman"/>
            </a:endParaRPr>
          </a:p>
          <a:p>
            <a:pPr marL="514350" indent="-457200"/>
            <a:r>
              <a:rPr lang="en-US">
                <a:solidFill>
                  <a:srgbClr val="000000"/>
                </a:solidFill>
                <a:latin typeface="Times New Roman"/>
                <a:cs typeface="Times New Roman"/>
              </a:rPr>
              <a:t>A binding precedent requires </a:t>
            </a:r>
            <a:r>
              <a:rPr lang="en-US" b="1">
                <a:solidFill>
                  <a:srgbClr val="FF0000"/>
                </a:solidFill>
                <a:latin typeface="Times New Roman"/>
                <a:cs typeface="Times New Roman"/>
              </a:rPr>
              <a:t>ALL inferior courts</a:t>
            </a:r>
            <a:r>
              <a:rPr lang="en-US">
                <a:solidFill>
                  <a:srgbClr val="000000"/>
                </a:solidFill>
                <a:latin typeface="Times New Roman"/>
                <a:cs typeface="Times New Roman"/>
              </a:rPr>
              <a:t> to </a:t>
            </a:r>
            <a:r>
              <a:rPr lang="en-US" b="1">
                <a:solidFill>
                  <a:srgbClr val="FF0000"/>
                </a:solidFill>
                <a:latin typeface="Times New Roman"/>
                <a:cs typeface="Times New Roman"/>
              </a:rPr>
              <a:t>follow the ratio decideni of superior courts</a:t>
            </a:r>
            <a:r>
              <a:rPr lang="en-US">
                <a:solidFill>
                  <a:srgbClr val="000000"/>
                </a:solidFill>
                <a:latin typeface="Times New Roman"/>
                <a:cs typeface="Times New Roman"/>
              </a:rPr>
              <a:t>, </a:t>
            </a:r>
            <a:r>
              <a:rPr lang="en-US" b="1">
                <a:solidFill>
                  <a:srgbClr val="FF0000"/>
                </a:solidFill>
                <a:latin typeface="Times New Roman"/>
                <a:cs typeface="Times New Roman"/>
              </a:rPr>
              <a:t>when</a:t>
            </a:r>
            <a:r>
              <a:rPr lang="en-US">
                <a:solidFill>
                  <a:srgbClr val="000000"/>
                </a:solidFill>
                <a:latin typeface="Times New Roman"/>
                <a:cs typeface="Times New Roman"/>
              </a:rPr>
              <a:t> the </a:t>
            </a:r>
            <a:r>
              <a:rPr lang="en-US" b="1">
                <a:solidFill>
                  <a:srgbClr val="FF0000"/>
                </a:solidFill>
                <a:latin typeface="Times New Roman"/>
                <a:cs typeface="Times New Roman"/>
              </a:rPr>
              <a:t>facts of </a:t>
            </a:r>
            <a:r>
              <a:rPr lang="en-US">
                <a:solidFill>
                  <a:srgbClr val="000000"/>
                </a:solidFill>
                <a:latin typeface="Times New Roman"/>
                <a:cs typeface="Times New Roman"/>
              </a:rPr>
              <a:t>a </a:t>
            </a:r>
            <a:r>
              <a:rPr lang="en-US" b="1">
                <a:solidFill>
                  <a:srgbClr val="FF0000"/>
                </a:solidFill>
                <a:latin typeface="Times New Roman"/>
                <a:cs typeface="Times New Roman"/>
              </a:rPr>
              <a:t>case are </a:t>
            </a:r>
            <a:r>
              <a:rPr lang="en-US">
                <a:solidFill>
                  <a:srgbClr val="000000"/>
                </a:solidFill>
                <a:latin typeface="Times New Roman"/>
                <a:cs typeface="Times New Roman"/>
              </a:rPr>
              <a:t>the </a:t>
            </a:r>
            <a:r>
              <a:rPr lang="en-US" b="1">
                <a:solidFill>
                  <a:srgbClr val="FF0000"/>
                </a:solidFill>
                <a:latin typeface="Times New Roman"/>
                <a:cs typeface="Times New Roman"/>
              </a:rPr>
              <a:t>same or similar</a:t>
            </a:r>
          </a:p>
          <a:p>
            <a:pPr marL="514350" indent="-457200"/>
            <a:endParaRPr lang="en-US" sz="1200">
              <a:solidFill>
                <a:srgbClr val="000000"/>
              </a:solidFill>
              <a:latin typeface="Times New Roman"/>
              <a:cs typeface="Times New Roman"/>
            </a:endParaRPr>
          </a:p>
          <a:p>
            <a:pPr marL="514350" indent="-457200"/>
            <a:r>
              <a:rPr lang="en-US">
                <a:solidFill>
                  <a:srgbClr val="000000"/>
                </a:solidFill>
                <a:latin typeface="Times New Roman"/>
                <a:cs typeface="Times New Roman"/>
              </a:rPr>
              <a:t>Note that precedents can only be binding in the same jurisdiction, such as State court hierarchies</a:t>
            </a:r>
          </a:p>
          <a:p>
            <a:pPr marL="514350" indent="-457200"/>
            <a:endParaRPr lang="en-US" sz="1100">
              <a:solidFill>
                <a:srgbClr val="000000"/>
              </a:solidFill>
              <a:latin typeface="Times New Roman"/>
              <a:cs typeface="Times New Roman"/>
            </a:endParaRPr>
          </a:p>
          <a:p>
            <a:pPr marL="514350" indent="-457200"/>
            <a:r>
              <a:rPr lang="en-US">
                <a:solidFill>
                  <a:srgbClr val="000000"/>
                </a:solidFill>
                <a:latin typeface="Times New Roman"/>
                <a:cs typeface="Times New Roman"/>
              </a:rPr>
              <a:t>Precedents established in the Federal Court, for example, are not binding on court hierarchies in any other the States</a:t>
            </a:r>
          </a:p>
        </p:txBody>
      </p:sp>
    </p:spTree>
    <p:extLst>
      <p:ext uri="{BB962C8B-B14F-4D97-AF65-F5344CB8AC3E}">
        <p14:creationId xmlns:p14="http://schemas.microsoft.com/office/powerpoint/2010/main" val="3189420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Persuasive Precedent</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US" sz="2000">
                <a:solidFill>
                  <a:srgbClr val="000000"/>
                </a:solidFill>
                <a:latin typeface="Times New Roman"/>
                <a:cs typeface="Times New Roman"/>
              </a:rPr>
              <a:t>While the decisions of lower courts or courts in other jurisdictions can never be binding, they can certainly influence the decision of a court</a:t>
            </a:r>
          </a:p>
          <a:p>
            <a:pPr marL="514350" indent="-457200"/>
            <a:endParaRPr lang="en-US" sz="800">
              <a:solidFill>
                <a:srgbClr val="000000"/>
              </a:solidFill>
              <a:latin typeface="Times New Roman"/>
              <a:cs typeface="Times New Roman"/>
            </a:endParaRPr>
          </a:p>
          <a:p>
            <a:pPr marL="514350" indent="-457200"/>
            <a:r>
              <a:rPr lang="en-US" sz="2000">
                <a:solidFill>
                  <a:srgbClr val="000000"/>
                </a:solidFill>
                <a:latin typeface="Times New Roman"/>
                <a:cs typeface="Times New Roman"/>
              </a:rPr>
              <a:t>Judges can examine the precedents established in these courts for guidance and information</a:t>
            </a:r>
          </a:p>
          <a:p>
            <a:pPr marL="514350" indent="-457200"/>
            <a:endParaRPr lang="en-US" sz="800">
              <a:solidFill>
                <a:srgbClr val="000000"/>
              </a:solidFill>
              <a:latin typeface="Times New Roman"/>
              <a:cs typeface="Times New Roman"/>
            </a:endParaRPr>
          </a:p>
          <a:p>
            <a:pPr marL="514350" indent="-457200"/>
            <a:r>
              <a:rPr lang="en-US" sz="2000">
                <a:solidFill>
                  <a:srgbClr val="000000"/>
                </a:solidFill>
                <a:latin typeface="Times New Roman"/>
                <a:cs typeface="Times New Roman"/>
              </a:rPr>
              <a:t>They may study the precedent of an inferior court</a:t>
            </a:r>
            <a:r>
              <a:rPr lang="mr-IN" sz="2000">
                <a:solidFill>
                  <a:srgbClr val="000000"/>
                </a:solidFill>
                <a:latin typeface="Times New Roman"/>
                <a:cs typeface="Times New Roman"/>
              </a:rPr>
              <a:t>…</a:t>
            </a:r>
            <a:r>
              <a:rPr lang="en-AU" sz="2000">
                <a:solidFill>
                  <a:srgbClr val="000000"/>
                </a:solidFill>
                <a:latin typeface="Times New Roman"/>
                <a:cs typeface="Times New Roman"/>
              </a:rPr>
              <a:t> </a:t>
            </a:r>
            <a:r>
              <a:rPr lang="en-US" sz="2000">
                <a:solidFill>
                  <a:srgbClr val="000000"/>
                </a:solidFill>
                <a:latin typeface="Times New Roman"/>
                <a:cs typeface="Times New Roman"/>
              </a:rPr>
              <a:t>OR a court in another hierarchy (the ratio decendi of a South Australia District Court, for example, may provide a persuasive precedent for a judge in the District Court of Western Australia)</a:t>
            </a:r>
            <a:r>
              <a:rPr lang="mr-IN" sz="2000">
                <a:solidFill>
                  <a:srgbClr val="000000"/>
                </a:solidFill>
                <a:latin typeface="Times New Roman"/>
                <a:cs typeface="Times New Roman"/>
              </a:rPr>
              <a:t>…</a:t>
            </a:r>
            <a:r>
              <a:rPr lang="en-US" sz="2000">
                <a:solidFill>
                  <a:srgbClr val="000000"/>
                </a:solidFill>
                <a:latin typeface="Times New Roman"/>
                <a:cs typeface="Times New Roman"/>
              </a:rPr>
              <a:t> OR they may develop a new precedent that is informed or shaped by these persuasive precedents</a:t>
            </a:r>
          </a:p>
          <a:p>
            <a:pPr marL="514350" indent="-457200"/>
            <a:endParaRPr lang="en-US" sz="800">
              <a:solidFill>
                <a:srgbClr val="000000"/>
              </a:solidFill>
              <a:latin typeface="Times New Roman"/>
              <a:cs typeface="Times New Roman"/>
            </a:endParaRPr>
          </a:p>
          <a:p>
            <a:pPr marL="514350" indent="-457200"/>
            <a:r>
              <a:rPr lang="en-US" sz="2000">
                <a:solidFill>
                  <a:srgbClr val="000000"/>
                </a:solidFill>
                <a:latin typeface="Times New Roman"/>
                <a:cs typeface="Times New Roman"/>
              </a:rPr>
              <a:t>There may be no scope for a persuasive precedent if there is a binding precedent that must be applied</a:t>
            </a:r>
          </a:p>
          <a:p>
            <a:pPr marL="514350" indent="-457200"/>
            <a:endParaRPr lang="en-US" sz="800">
              <a:solidFill>
                <a:srgbClr val="000000"/>
              </a:solidFill>
              <a:latin typeface="Times New Roman"/>
              <a:cs typeface="Times New Roman"/>
            </a:endParaRPr>
          </a:p>
          <a:p>
            <a:pPr marL="514350" indent="-457200"/>
            <a:r>
              <a:rPr lang="en-US" sz="2000" b="1">
                <a:solidFill>
                  <a:srgbClr val="FF0000"/>
                </a:solidFill>
                <a:latin typeface="Times New Roman"/>
                <a:cs typeface="Times New Roman"/>
              </a:rPr>
              <a:t>A court can only choose to follow a persuasive precedent if no relevant binding precedent exists in its own hierarchy</a:t>
            </a:r>
          </a:p>
        </p:txBody>
      </p:sp>
    </p:spTree>
    <p:extLst>
      <p:ext uri="{BB962C8B-B14F-4D97-AF65-F5344CB8AC3E}">
        <p14:creationId xmlns:p14="http://schemas.microsoft.com/office/powerpoint/2010/main" val="510056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b="1">
                <a:solidFill>
                  <a:srgbClr val="3366FF"/>
                </a:solidFill>
                <a:latin typeface="Times New Roman"/>
                <a:cs typeface="Times New Roman"/>
              </a:rPr>
              <a:t>Binding v Persuasive</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457200"/>
            <a:r>
              <a:rPr lang="en-US" b="1">
                <a:solidFill>
                  <a:srgbClr val="FF0000"/>
                </a:solidFill>
                <a:latin typeface="Times New Roman"/>
                <a:cs typeface="Times New Roman"/>
              </a:rPr>
              <a:t>Overview:</a:t>
            </a:r>
          </a:p>
          <a:p>
            <a:pPr marL="514350" indent="-457200"/>
            <a:endParaRPr lang="en-US" sz="600" b="1">
              <a:solidFill>
                <a:srgbClr val="FF0000"/>
              </a:solidFill>
              <a:latin typeface="Times New Roman"/>
              <a:cs typeface="Times New Roman"/>
            </a:endParaRPr>
          </a:p>
          <a:p>
            <a:pPr marL="914400" lvl="1" indent="-457200"/>
            <a:r>
              <a:rPr lang="en-US">
                <a:solidFill>
                  <a:srgbClr val="000000"/>
                </a:solidFill>
                <a:highlight>
                  <a:srgbClr val="FFFF00"/>
                </a:highlight>
                <a:latin typeface="Times New Roman"/>
                <a:cs typeface="Times New Roman"/>
              </a:rPr>
              <a:t>A decision at a higher level in the same hierarchy</a:t>
            </a:r>
          </a:p>
          <a:p>
            <a:pPr marL="1314450" lvl="2" indent="-457200"/>
            <a:r>
              <a:rPr lang="en-US">
                <a:solidFill>
                  <a:srgbClr val="000000"/>
                </a:solidFill>
                <a:latin typeface="Times New Roman"/>
                <a:cs typeface="Times New Roman"/>
              </a:rPr>
              <a:t>Ratio is binding</a:t>
            </a:r>
          </a:p>
          <a:p>
            <a:pPr marL="1314450" lvl="2" indent="-457200"/>
            <a:r>
              <a:rPr lang="en-US">
                <a:solidFill>
                  <a:srgbClr val="000000"/>
                </a:solidFill>
                <a:latin typeface="Times New Roman"/>
                <a:cs typeface="Times New Roman"/>
              </a:rPr>
              <a:t>Obiter is persuasive</a:t>
            </a:r>
          </a:p>
          <a:p>
            <a:pPr marL="914400" lvl="1" indent="-457200"/>
            <a:endParaRPr lang="en-US" sz="2100">
              <a:solidFill>
                <a:srgbClr val="000000"/>
              </a:solidFill>
              <a:highlight>
                <a:srgbClr val="FFFF00"/>
              </a:highlight>
              <a:latin typeface="Times New Roman"/>
              <a:cs typeface="Times New Roman"/>
            </a:endParaRPr>
          </a:p>
          <a:p>
            <a:pPr marL="914400" lvl="1" indent="-457200"/>
            <a:r>
              <a:rPr lang="en-US">
                <a:solidFill>
                  <a:srgbClr val="000000"/>
                </a:solidFill>
                <a:highlight>
                  <a:srgbClr val="FFFF00"/>
                </a:highlight>
                <a:latin typeface="Times New Roman"/>
                <a:cs typeface="Times New Roman"/>
              </a:rPr>
              <a:t>A decision at the same level</a:t>
            </a:r>
          </a:p>
          <a:p>
            <a:pPr marL="1314450" lvl="2" indent="-457200"/>
            <a:r>
              <a:rPr lang="en-US">
                <a:solidFill>
                  <a:schemeClr val="bg1"/>
                </a:solidFill>
                <a:latin typeface="Times New Roman"/>
                <a:cs typeface="Times New Roman"/>
              </a:rPr>
              <a:t>A judge does not have to follow the decisions of other judges at the same level in the same judicial hierarchy </a:t>
            </a:r>
            <a:r>
              <a:rPr lang="mr-IN">
                <a:solidFill>
                  <a:schemeClr val="bg1"/>
                </a:solidFill>
                <a:latin typeface="Times New Roman"/>
                <a:cs typeface="Times New Roman"/>
              </a:rPr>
              <a:t>–</a:t>
            </a:r>
            <a:r>
              <a:rPr lang="en-US">
                <a:solidFill>
                  <a:schemeClr val="bg1"/>
                </a:solidFill>
                <a:latin typeface="Times New Roman"/>
                <a:cs typeface="Times New Roman"/>
              </a:rPr>
              <a:t> these decisions will however be </a:t>
            </a:r>
            <a:r>
              <a:rPr lang="en-US" b="1">
                <a:solidFill>
                  <a:schemeClr val="bg1"/>
                </a:solidFill>
                <a:latin typeface="Times New Roman"/>
                <a:cs typeface="Times New Roman"/>
              </a:rPr>
              <a:t>highly persuasive</a:t>
            </a:r>
            <a:r>
              <a:rPr lang="en-US">
                <a:solidFill>
                  <a:schemeClr val="bg1"/>
                </a:solidFill>
                <a:latin typeface="Times New Roman"/>
                <a:cs typeface="Times New Roman"/>
              </a:rPr>
              <a:t> in the interests of consistency</a:t>
            </a:r>
          </a:p>
          <a:p>
            <a:pPr marL="914400" lvl="1" indent="-457200"/>
            <a:endParaRPr lang="en-US" sz="2100">
              <a:solidFill>
                <a:srgbClr val="000000"/>
              </a:solidFill>
              <a:latin typeface="Times New Roman"/>
              <a:cs typeface="Times New Roman"/>
            </a:endParaRPr>
          </a:p>
          <a:p>
            <a:pPr marL="914400" lvl="1" indent="-457200"/>
            <a:r>
              <a:rPr lang="en-US">
                <a:solidFill>
                  <a:srgbClr val="000000"/>
                </a:solidFill>
                <a:highlight>
                  <a:srgbClr val="FFFF00"/>
                </a:highlight>
                <a:latin typeface="Times New Roman"/>
                <a:cs typeface="Times New Roman"/>
              </a:rPr>
              <a:t>A decision in another hierarchy</a:t>
            </a:r>
          </a:p>
          <a:p>
            <a:pPr marL="1314450" lvl="2" indent="-457200"/>
            <a:r>
              <a:rPr lang="en-US">
                <a:solidFill>
                  <a:schemeClr val="bg1"/>
                </a:solidFill>
                <a:latin typeface="Times New Roman"/>
                <a:cs typeface="Times New Roman"/>
              </a:rPr>
              <a:t>A decision of a court in a different hierarchy </a:t>
            </a:r>
            <a:r>
              <a:rPr lang="en-US" b="1">
                <a:solidFill>
                  <a:schemeClr val="bg1"/>
                </a:solidFill>
                <a:latin typeface="Times New Roman"/>
                <a:cs typeface="Times New Roman"/>
              </a:rPr>
              <a:t>may be of considerable weight, but will not be binding</a:t>
            </a:r>
          </a:p>
        </p:txBody>
      </p:sp>
    </p:spTree>
    <p:extLst>
      <p:ext uri="{BB962C8B-B14F-4D97-AF65-F5344CB8AC3E}">
        <p14:creationId xmlns:p14="http://schemas.microsoft.com/office/powerpoint/2010/main" val="3125424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Avoiding or Changing Precedent</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US" sz="2800" dirty="0">
                <a:solidFill>
                  <a:schemeClr val="bg1"/>
                </a:solidFill>
                <a:latin typeface="Times New Roman"/>
                <a:cs typeface="Times New Roman"/>
              </a:rPr>
              <a:t>Parties to a case who are unhappy with the legal reasoning of court’s judgement can </a:t>
            </a:r>
            <a:r>
              <a:rPr lang="en-US" sz="2800" dirty="0">
                <a:solidFill>
                  <a:schemeClr val="bg1"/>
                </a:solidFill>
                <a:highlight>
                  <a:srgbClr val="FFFF00"/>
                </a:highlight>
                <a:latin typeface="Times New Roman"/>
                <a:cs typeface="Times New Roman"/>
              </a:rPr>
              <a:t>appeal to a higher court and seek a changed decision</a:t>
            </a:r>
          </a:p>
          <a:p>
            <a:pPr marL="514350" indent="-457200"/>
            <a:endParaRPr lang="en-US" sz="1200" dirty="0">
              <a:solidFill>
                <a:srgbClr val="000000"/>
              </a:solidFill>
              <a:latin typeface="Times New Roman"/>
              <a:cs typeface="Times New Roman"/>
            </a:endParaRPr>
          </a:p>
          <a:p>
            <a:pPr marL="514350" indent="-457200"/>
            <a:r>
              <a:rPr lang="en-US" sz="2800" dirty="0">
                <a:solidFill>
                  <a:srgbClr val="000000"/>
                </a:solidFill>
                <a:latin typeface="Times New Roman"/>
                <a:cs typeface="Times New Roman"/>
              </a:rPr>
              <a:t>Judges in the superior court may take </a:t>
            </a:r>
            <a:r>
              <a:rPr lang="en-US" sz="2800" u="sng" dirty="0">
                <a:solidFill>
                  <a:srgbClr val="000000"/>
                </a:solidFill>
                <a:latin typeface="Times New Roman"/>
                <a:cs typeface="Times New Roman"/>
              </a:rPr>
              <a:t>four different actions in changing the existing decision:</a:t>
            </a:r>
          </a:p>
          <a:p>
            <a:pPr marL="514350" indent="-457200"/>
            <a:endParaRPr lang="en-US" sz="500" dirty="0">
              <a:solidFill>
                <a:srgbClr val="000000"/>
              </a:solidFill>
              <a:latin typeface="Times New Roman"/>
              <a:cs typeface="Times New Roman"/>
            </a:endParaRPr>
          </a:p>
          <a:p>
            <a:pPr marL="914400" lvl="1" indent="-457200">
              <a:buFont typeface="+mj-lt"/>
              <a:buAutoNum type="arabicPeriod"/>
            </a:pPr>
            <a:r>
              <a:rPr lang="en-US" sz="2400" dirty="0">
                <a:solidFill>
                  <a:schemeClr val="bg1"/>
                </a:solidFill>
                <a:latin typeface="Times New Roman"/>
                <a:cs typeface="Times New Roman"/>
              </a:rPr>
              <a:t>Avoid existing precedent by </a:t>
            </a:r>
            <a:r>
              <a:rPr lang="en-US" sz="2400" dirty="0">
                <a:solidFill>
                  <a:schemeClr val="bg1"/>
                </a:solidFill>
                <a:highlight>
                  <a:srgbClr val="FFFF00"/>
                </a:highlight>
                <a:latin typeface="Times New Roman"/>
                <a:cs typeface="Times New Roman"/>
              </a:rPr>
              <a:t>Reversing</a:t>
            </a:r>
            <a:r>
              <a:rPr lang="en-US" sz="2400" dirty="0">
                <a:solidFill>
                  <a:schemeClr val="bg1"/>
                </a:solidFill>
                <a:latin typeface="Times New Roman"/>
                <a:cs typeface="Times New Roman"/>
              </a:rPr>
              <a:t> the decision</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latin typeface="Times New Roman"/>
                <a:cs typeface="Times New Roman"/>
              </a:rPr>
              <a:t>Avoid existing precedent by </a:t>
            </a:r>
            <a:r>
              <a:rPr lang="en-US" sz="2400" dirty="0">
                <a:solidFill>
                  <a:schemeClr val="bg1"/>
                </a:solidFill>
                <a:highlight>
                  <a:srgbClr val="FFFF00"/>
                </a:highlight>
                <a:latin typeface="Times New Roman"/>
                <a:cs typeface="Times New Roman"/>
              </a:rPr>
              <a:t>Overruling</a:t>
            </a:r>
            <a:r>
              <a:rPr lang="en-US" sz="2400" dirty="0">
                <a:solidFill>
                  <a:schemeClr val="bg1"/>
                </a:solidFill>
                <a:latin typeface="Times New Roman"/>
                <a:cs typeface="Times New Roman"/>
              </a:rPr>
              <a:t> a case</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latin typeface="Times New Roman"/>
                <a:cs typeface="Times New Roman"/>
              </a:rPr>
              <a:t>Avoid existing precedent by </a:t>
            </a:r>
            <a:r>
              <a:rPr lang="en-US" sz="2400" dirty="0">
                <a:solidFill>
                  <a:schemeClr val="bg1"/>
                </a:solidFill>
                <a:highlight>
                  <a:srgbClr val="FFFF00"/>
                </a:highlight>
                <a:latin typeface="Times New Roman"/>
                <a:cs typeface="Times New Roman"/>
              </a:rPr>
              <a:t>Disapproving</a:t>
            </a:r>
            <a:r>
              <a:rPr lang="en-US" sz="2400" dirty="0">
                <a:solidFill>
                  <a:schemeClr val="bg1"/>
                </a:solidFill>
                <a:latin typeface="Times New Roman"/>
                <a:cs typeface="Times New Roman"/>
              </a:rPr>
              <a:t> of the decision</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latin typeface="Times New Roman"/>
                <a:cs typeface="Times New Roman"/>
              </a:rPr>
              <a:t>Avoid existing </a:t>
            </a:r>
            <a:r>
              <a:rPr lang="en-US" sz="2400" dirty="0" err="1">
                <a:solidFill>
                  <a:schemeClr val="bg1"/>
                </a:solidFill>
                <a:latin typeface="Times New Roman"/>
                <a:cs typeface="Times New Roman"/>
              </a:rPr>
              <a:t>prededent</a:t>
            </a:r>
            <a:r>
              <a:rPr lang="en-US" sz="2400" dirty="0">
                <a:solidFill>
                  <a:schemeClr val="bg1"/>
                </a:solidFill>
                <a:latin typeface="Times New Roman"/>
                <a:cs typeface="Times New Roman"/>
              </a:rPr>
              <a:t> by </a:t>
            </a:r>
            <a:r>
              <a:rPr lang="en-US" sz="2400" dirty="0">
                <a:solidFill>
                  <a:schemeClr val="bg1"/>
                </a:solidFill>
                <a:highlight>
                  <a:srgbClr val="FFFF00"/>
                </a:highlight>
                <a:latin typeface="Times New Roman"/>
                <a:cs typeface="Times New Roman"/>
              </a:rPr>
              <a:t>Distinguishing </a:t>
            </a:r>
            <a:r>
              <a:rPr lang="en-US" sz="2400" dirty="0">
                <a:solidFill>
                  <a:schemeClr val="bg1"/>
                </a:solidFill>
                <a:latin typeface="Times New Roman"/>
                <a:cs typeface="Times New Roman"/>
              </a:rPr>
              <a:t>a case</a:t>
            </a:r>
          </a:p>
        </p:txBody>
      </p:sp>
    </p:spTree>
    <p:extLst>
      <p:ext uri="{BB962C8B-B14F-4D97-AF65-F5344CB8AC3E}">
        <p14:creationId xmlns:p14="http://schemas.microsoft.com/office/powerpoint/2010/main" val="250101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style>
          <a:lnRef idx="2">
            <a:schemeClr val="dk1"/>
          </a:lnRef>
          <a:fillRef idx="1">
            <a:schemeClr val="lt1"/>
          </a:fillRef>
          <a:effectRef idx="0">
            <a:schemeClr val="dk1"/>
          </a:effectRef>
          <a:fontRef idx="minor">
            <a:schemeClr val="dk1"/>
          </a:fontRef>
        </p:style>
        <p:txBody>
          <a:bodyPr/>
          <a:lstStyle/>
          <a:p>
            <a:r>
              <a:rPr lang="en-US" b="1" dirty="0">
                <a:solidFill>
                  <a:srgbClr val="3366FF"/>
                </a:solidFill>
                <a:latin typeface="Times New Roman"/>
                <a:cs typeface="Times New Roman"/>
              </a:rPr>
              <a:t>Research Notes</a:t>
            </a:r>
            <a:endParaRPr lang="en-US" dirty="0">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Autofit/>
          </a:bodyPr>
          <a:lstStyle/>
          <a:p>
            <a:pPr marL="514350" indent="-457200"/>
            <a:endParaRPr lang="en-US" sz="500" dirty="0">
              <a:solidFill>
                <a:srgbClr val="000000"/>
              </a:solidFill>
              <a:latin typeface="Times New Roman"/>
              <a:cs typeface="Times New Roman"/>
            </a:endParaRPr>
          </a:p>
          <a:p>
            <a:pPr marL="457200" lvl="1" indent="0">
              <a:buNone/>
            </a:pPr>
            <a:r>
              <a:rPr lang="en-US" sz="2400" dirty="0">
                <a:solidFill>
                  <a:schemeClr val="bg1"/>
                </a:solidFill>
                <a:latin typeface="Times New Roman"/>
                <a:cs typeface="Times New Roman"/>
              </a:rPr>
              <a:t>Use pages 147 – 151 and make notes on the following 4 ways courts create common law and avoid existing precedent (add a bullet point on each of the cases provided to enhance your notes):</a:t>
            </a:r>
          </a:p>
          <a:p>
            <a:pPr marL="914400" lvl="1" indent="-457200">
              <a:buFont typeface="+mj-lt"/>
              <a:buAutoNum type="arabicPeriod"/>
            </a:pPr>
            <a:r>
              <a:rPr lang="en-US" sz="2400" dirty="0">
                <a:solidFill>
                  <a:schemeClr val="bg1"/>
                </a:solidFill>
                <a:highlight>
                  <a:srgbClr val="FFFF00"/>
                </a:highlight>
                <a:latin typeface="Times New Roman"/>
                <a:cs typeface="Times New Roman"/>
              </a:rPr>
              <a:t>Reversing</a:t>
            </a:r>
            <a:r>
              <a:rPr lang="en-US" sz="2400" dirty="0">
                <a:solidFill>
                  <a:schemeClr val="bg1"/>
                </a:solidFill>
                <a:latin typeface="Times New Roman"/>
                <a:cs typeface="Times New Roman"/>
              </a:rPr>
              <a:t> the decision (Wilson v Bauer Media)</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highlight>
                  <a:srgbClr val="FFFF00"/>
                </a:highlight>
                <a:latin typeface="Times New Roman"/>
                <a:cs typeface="Times New Roman"/>
              </a:rPr>
              <a:t>Overruling</a:t>
            </a:r>
            <a:r>
              <a:rPr lang="en-US" sz="2400" dirty="0">
                <a:solidFill>
                  <a:schemeClr val="bg1"/>
                </a:solidFill>
                <a:latin typeface="Times New Roman"/>
                <a:cs typeface="Times New Roman"/>
              </a:rPr>
              <a:t> a case (Mabo v QLD No.2)</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highlight>
                  <a:srgbClr val="FFFF00"/>
                </a:highlight>
                <a:latin typeface="Times New Roman"/>
                <a:cs typeface="Times New Roman"/>
              </a:rPr>
              <a:t>Disapproving</a:t>
            </a:r>
            <a:r>
              <a:rPr lang="en-US" sz="2400" dirty="0">
                <a:solidFill>
                  <a:schemeClr val="bg1"/>
                </a:solidFill>
                <a:latin typeface="Times New Roman"/>
                <a:cs typeface="Times New Roman"/>
              </a:rPr>
              <a:t> of the decision</a:t>
            </a:r>
          </a:p>
          <a:p>
            <a:pPr marL="914400" lvl="1" indent="-457200">
              <a:buFont typeface="+mj-lt"/>
              <a:buAutoNum type="arabicPeriod"/>
            </a:pPr>
            <a:endParaRPr lang="en-US" sz="600" dirty="0">
              <a:solidFill>
                <a:schemeClr val="bg1"/>
              </a:solidFill>
              <a:latin typeface="Times New Roman"/>
              <a:cs typeface="Times New Roman"/>
            </a:endParaRPr>
          </a:p>
          <a:p>
            <a:pPr marL="914400" lvl="1" indent="-457200">
              <a:buFont typeface="+mj-lt"/>
              <a:buAutoNum type="arabicPeriod"/>
            </a:pPr>
            <a:r>
              <a:rPr lang="en-US" sz="2400" dirty="0">
                <a:solidFill>
                  <a:schemeClr val="bg1"/>
                </a:solidFill>
                <a:highlight>
                  <a:srgbClr val="FFFF00"/>
                </a:highlight>
                <a:latin typeface="Times New Roman"/>
                <a:cs typeface="Times New Roman"/>
              </a:rPr>
              <a:t>Distinguishing </a:t>
            </a:r>
            <a:r>
              <a:rPr lang="en-US" sz="2400" dirty="0">
                <a:solidFill>
                  <a:schemeClr val="bg1"/>
                </a:solidFill>
                <a:latin typeface="Times New Roman"/>
                <a:cs typeface="Times New Roman"/>
              </a:rPr>
              <a:t>a case (Donoghue v Stevenson)</a:t>
            </a:r>
          </a:p>
        </p:txBody>
      </p:sp>
    </p:spTree>
    <p:extLst>
      <p:ext uri="{BB962C8B-B14F-4D97-AF65-F5344CB8AC3E}">
        <p14:creationId xmlns:p14="http://schemas.microsoft.com/office/powerpoint/2010/main" val="140387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normAutofit/>
          </a:bodyPr>
          <a:lstStyle/>
          <a:p>
            <a:r>
              <a:rPr lang="en-US" b="1">
                <a:solidFill>
                  <a:srgbClr val="3366FF"/>
                </a:solidFill>
                <a:latin typeface="Times New Roman"/>
                <a:cs typeface="Times New Roman"/>
              </a:rPr>
              <a:t>Ch. 3: The Judiciary</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r>
              <a:rPr lang="en-AU" sz="2400">
                <a:solidFill>
                  <a:schemeClr val="bg1"/>
                </a:solidFill>
                <a:latin typeface="Times New Roman"/>
                <a:cs typeface="Times New Roman"/>
              </a:rPr>
              <a:t>S.71: Judicial power and Federal courts</a:t>
            </a:r>
          </a:p>
          <a:p>
            <a:pPr lvl="1"/>
            <a:endParaRPr lang="en-AU" sz="2000">
              <a:solidFill>
                <a:schemeClr val="bg1"/>
              </a:solidFill>
              <a:latin typeface="Times New Roman"/>
              <a:cs typeface="Times New Roman"/>
            </a:endParaRPr>
          </a:p>
          <a:p>
            <a:r>
              <a:rPr lang="en-AU" sz="2400">
                <a:solidFill>
                  <a:schemeClr val="bg1"/>
                </a:solidFill>
                <a:latin typeface="Times New Roman"/>
                <a:cs typeface="Times New Roman"/>
              </a:rPr>
              <a:t>S. 72: Judges’ appointment, tenure and remuneration</a:t>
            </a:r>
          </a:p>
          <a:p>
            <a:endParaRPr lang="en-AU" sz="2000">
              <a:solidFill>
                <a:schemeClr val="bg1"/>
              </a:solidFill>
              <a:latin typeface="Times New Roman"/>
              <a:cs typeface="Times New Roman"/>
            </a:endParaRPr>
          </a:p>
          <a:p>
            <a:r>
              <a:rPr lang="en-AU" sz="2400">
                <a:solidFill>
                  <a:schemeClr val="bg1"/>
                </a:solidFill>
                <a:latin typeface="Times New Roman"/>
                <a:cs typeface="Times New Roman"/>
              </a:rPr>
              <a:t>S. 73: Appellate jurisdiction of High Court</a:t>
            </a:r>
          </a:p>
          <a:p>
            <a:endParaRPr lang="en-AU" sz="2000">
              <a:solidFill>
                <a:schemeClr val="bg1"/>
              </a:solidFill>
              <a:latin typeface="Times New Roman"/>
              <a:cs typeface="Times New Roman"/>
            </a:endParaRPr>
          </a:p>
          <a:p>
            <a:r>
              <a:rPr lang="en-AU" sz="2400">
                <a:solidFill>
                  <a:schemeClr val="bg1"/>
                </a:solidFill>
                <a:latin typeface="Times New Roman"/>
                <a:cs typeface="Times New Roman"/>
              </a:rPr>
              <a:t>S. 75: Original jurisdiction of High Court</a:t>
            </a:r>
          </a:p>
          <a:p>
            <a:endParaRPr lang="en-AU" sz="2000">
              <a:solidFill>
                <a:schemeClr val="bg1"/>
              </a:solidFill>
              <a:latin typeface="Times New Roman"/>
              <a:cs typeface="Times New Roman"/>
            </a:endParaRPr>
          </a:p>
          <a:p>
            <a:r>
              <a:rPr lang="en-AU" sz="2400">
                <a:solidFill>
                  <a:schemeClr val="bg1"/>
                </a:solidFill>
                <a:latin typeface="Times New Roman"/>
                <a:cs typeface="Times New Roman"/>
              </a:rPr>
              <a:t>S. 76: Additional original jurisdiction</a:t>
            </a:r>
          </a:p>
          <a:p>
            <a:endParaRPr lang="en-AU" sz="2000">
              <a:solidFill>
                <a:schemeClr val="bg1"/>
              </a:solidFill>
              <a:latin typeface="Times New Roman"/>
              <a:cs typeface="Times New Roman"/>
            </a:endParaRPr>
          </a:p>
          <a:p>
            <a:r>
              <a:rPr lang="en-AU" sz="2400">
                <a:solidFill>
                  <a:schemeClr val="bg1"/>
                </a:solidFill>
                <a:latin typeface="Times New Roman"/>
                <a:cs typeface="Times New Roman"/>
              </a:rPr>
              <a:t>S. 80: Trial by jury</a:t>
            </a:r>
            <a:endParaRPr lang="en-US" sz="2400">
              <a:solidFill>
                <a:schemeClr val="bg1"/>
              </a:solidFill>
              <a:latin typeface="Times New Roman"/>
              <a:cs typeface="Times New Roman"/>
            </a:endParaRPr>
          </a:p>
        </p:txBody>
      </p:sp>
    </p:spTree>
    <p:extLst>
      <p:ext uri="{BB962C8B-B14F-4D97-AF65-F5344CB8AC3E}">
        <p14:creationId xmlns:p14="http://schemas.microsoft.com/office/powerpoint/2010/main" val="296411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Avoiding or Changing Precedent</a:t>
            </a:r>
            <a:endParaRPr lang="en-US">
              <a:latin typeface="Times New Roman"/>
              <a:cs typeface="Times New Roman"/>
            </a:endParaRPr>
          </a:p>
        </p:txBody>
      </p:sp>
      <p:sp>
        <p:nvSpPr>
          <p:cNvPr id="3" name="Content Placeholder 2"/>
          <p:cNvSpPr>
            <a:spLocks noGrp="1"/>
          </p:cNvSpPr>
          <p:nvPr>
            <p:ph idx="1"/>
          </p:nvPr>
        </p:nvSpPr>
        <p:spPr>
          <a:xfrm>
            <a:off x="457200" y="1502228"/>
            <a:ext cx="8229600" cy="5257800"/>
          </a:xfrm>
        </p:spPr>
        <p:style>
          <a:lnRef idx="2">
            <a:schemeClr val="dk1"/>
          </a:lnRef>
          <a:fillRef idx="1">
            <a:schemeClr val="lt1"/>
          </a:fillRef>
          <a:effectRef idx="0">
            <a:schemeClr val="dk1"/>
          </a:effectRef>
          <a:fontRef idx="minor">
            <a:schemeClr val="dk1"/>
          </a:fontRef>
        </p:style>
        <p:txBody>
          <a:bodyPr>
            <a:noAutofit/>
          </a:bodyPr>
          <a:lstStyle/>
          <a:p>
            <a:pPr marL="0" indent="0">
              <a:buNone/>
            </a:pPr>
            <a:r>
              <a:rPr lang="en-US" sz="1800" b="1" dirty="0">
                <a:solidFill>
                  <a:schemeClr val="bg1"/>
                </a:solidFill>
              </a:rPr>
              <a:t>Distinguishing </a:t>
            </a:r>
            <a:r>
              <a:rPr lang="en-US" sz="1800" dirty="0">
                <a:solidFill>
                  <a:schemeClr val="bg1"/>
                </a:solidFill>
                <a:highlight>
                  <a:srgbClr val="FFFF00"/>
                </a:highlight>
              </a:rPr>
              <a:t>(different case/different fact/new precedent) - Donoghue</a:t>
            </a:r>
            <a:endParaRPr lang="en-US" sz="1800" b="1" dirty="0">
              <a:solidFill>
                <a:schemeClr val="bg1"/>
              </a:solidFill>
              <a:highlight>
                <a:srgbClr val="FFFF00"/>
              </a:highlight>
            </a:endParaRPr>
          </a:p>
          <a:p>
            <a:pPr>
              <a:buFont typeface="Wingdings" panose="05000000000000000000" pitchFamily="2" charset="2"/>
              <a:buChar char="§"/>
            </a:pPr>
            <a:r>
              <a:rPr lang="en-US" sz="1800" dirty="0">
                <a:solidFill>
                  <a:schemeClr val="bg1"/>
                </a:solidFill>
              </a:rPr>
              <a:t>Judge may avoid following existing binding precedent if he/she can find a difference (distinguish) in the material facts </a:t>
            </a:r>
          </a:p>
          <a:p>
            <a:pPr marL="0" indent="0">
              <a:buNone/>
            </a:pPr>
            <a:r>
              <a:rPr lang="en-US" sz="1800" b="1" dirty="0">
                <a:solidFill>
                  <a:schemeClr val="bg1"/>
                </a:solidFill>
              </a:rPr>
              <a:t>Reversing </a:t>
            </a:r>
            <a:r>
              <a:rPr lang="en-US" sz="1800" dirty="0">
                <a:solidFill>
                  <a:schemeClr val="bg1"/>
                </a:solidFill>
                <a:highlight>
                  <a:srgbClr val="FFFF00"/>
                </a:highlight>
              </a:rPr>
              <a:t>(same case/different judgment/new precedent) - Wilson</a:t>
            </a:r>
            <a:endParaRPr lang="en-US" sz="1800" b="1" dirty="0">
              <a:solidFill>
                <a:schemeClr val="bg1"/>
              </a:solidFill>
              <a:highlight>
                <a:srgbClr val="FFFF00"/>
              </a:highlight>
            </a:endParaRPr>
          </a:p>
          <a:p>
            <a:pPr>
              <a:buFont typeface="Wingdings" panose="05000000000000000000" pitchFamily="2" charset="2"/>
              <a:buChar char="§"/>
            </a:pPr>
            <a:r>
              <a:rPr lang="en-US" sz="1800" dirty="0">
                <a:solidFill>
                  <a:schemeClr val="bg1"/>
                </a:solidFill>
              </a:rPr>
              <a:t>Higher court hears same case on appeal and decides the lower court made incorrect judgment it will </a:t>
            </a:r>
            <a:r>
              <a:rPr lang="en-AU" sz="1800" dirty="0">
                <a:solidFill>
                  <a:schemeClr val="bg1"/>
                </a:solidFill>
              </a:rPr>
              <a:t>substitute a correct ratio decidendi for the ratio decidendi used by the lower court</a:t>
            </a:r>
            <a:endParaRPr lang="en-US" sz="1800" dirty="0">
              <a:solidFill>
                <a:schemeClr val="bg1"/>
              </a:solidFill>
            </a:endParaRPr>
          </a:p>
          <a:p>
            <a:pPr marL="0" indent="0">
              <a:buNone/>
            </a:pPr>
            <a:r>
              <a:rPr lang="en-US" sz="1800" b="1" dirty="0">
                <a:solidFill>
                  <a:schemeClr val="bg1"/>
                </a:solidFill>
              </a:rPr>
              <a:t>Overruling </a:t>
            </a:r>
            <a:r>
              <a:rPr lang="en-US" sz="1800" dirty="0">
                <a:solidFill>
                  <a:schemeClr val="bg1"/>
                </a:solidFill>
                <a:highlight>
                  <a:srgbClr val="FFFF00"/>
                </a:highlight>
              </a:rPr>
              <a:t>(different case/higher court judgment/new precedent) - Mabo</a:t>
            </a:r>
            <a:endParaRPr lang="en-US" sz="1800" b="1" dirty="0">
              <a:solidFill>
                <a:schemeClr val="bg1"/>
              </a:solidFill>
              <a:highlight>
                <a:srgbClr val="FFFF00"/>
              </a:highlight>
            </a:endParaRPr>
          </a:p>
          <a:p>
            <a:pPr>
              <a:buFont typeface="Wingdings" panose="05000000000000000000" pitchFamily="2" charset="2"/>
              <a:buChar char="§"/>
            </a:pPr>
            <a:r>
              <a:rPr lang="en-US" sz="1800" dirty="0">
                <a:solidFill>
                  <a:schemeClr val="bg1"/>
                </a:solidFill>
              </a:rPr>
              <a:t>Higher court decides not to follow precedent (persuasive) set in lower court and in doing so sets a new precedent</a:t>
            </a:r>
          </a:p>
          <a:p>
            <a:pPr marL="0" indent="0">
              <a:buNone/>
            </a:pPr>
            <a:r>
              <a:rPr lang="en-US" sz="1800" b="1" dirty="0">
                <a:solidFill>
                  <a:schemeClr val="bg1"/>
                </a:solidFill>
              </a:rPr>
              <a:t>Disapproving </a:t>
            </a:r>
            <a:r>
              <a:rPr lang="en-US" sz="1800" dirty="0">
                <a:solidFill>
                  <a:schemeClr val="bg1"/>
                </a:solidFill>
                <a:highlight>
                  <a:srgbClr val="FFFF00"/>
                </a:highlight>
              </a:rPr>
              <a:t>(different case/follows precedent)</a:t>
            </a:r>
          </a:p>
          <a:p>
            <a:pPr>
              <a:buFont typeface="Wingdings" panose="05000000000000000000" pitchFamily="2" charset="2"/>
              <a:buChar char="§"/>
            </a:pPr>
            <a:r>
              <a:rPr lang="en-US" sz="1800" dirty="0">
                <a:solidFill>
                  <a:schemeClr val="bg1"/>
                </a:solidFill>
              </a:rPr>
              <a:t>Lower court expresses dissatisfaction with precedent but </a:t>
            </a:r>
            <a:r>
              <a:rPr lang="en-US" sz="1800" b="1" dirty="0">
                <a:solidFill>
                  <a:schemeClr val="bg1"/>
                </a:solidFill>
              </a:rPr>
              <a:t>must follow it</a:t>
            </a:r>
          </a:p>
          <a:p>
            <a:pPr>
              <a:buFont typeface="Wingdings" panose="05000000000000000000" pitchFamily="2" charset="2"/>
              <a:buChar char="§"/>
            </a:pPr>
            <a:r>
              <a:rPr lang="en-US" sz="1800" dirty="0">
                <a:solidFill>
                  <a:schemeClr val="bg1"/>
                </a:solidFill>
              </a:rPr>
              <a:t>Judgment’s </a:t>
            </a:r>
            <a:r>
              <a:rPr lang="en-US" sz="1800" b="1" dirty="0">
                <a:solidFill>
                  <a:schemeClr val="bg1"/>
                </a:solidFill>
              </a:rPr>
              <a:t>obiter dictum </a:t>
            </a:r>
            <a:r>
              <a:rPr lang="en-US" sz="1800" dirty="0">
                <a:solidFill>
                  <a:schemeClr val="bg1"/>
                </a:solidFill>
              </a:rPr>
              <a:t>would indicate to superior courts and parliament to consider law reform</a:t>
            </a:r>
          </a:p>
          <a:p>
            <a:pPr>
              <a:buFont typeface="Wingdings" panose="05000000000000000000" pitchFamily="2" charset="2"/>
              <a:buChar char="§"/>
            </a:pPr>
            <a:r>
              <a:rPr lang="en-AU" sz="1800" dirty="0">
                <a:solidFill>
                  <a:schemeClr val="bg1"/>
                </a:solidFill>
              </a:rPr>
              <a:t>The High Court sometimes takes this action and creates ‘new law’</a:t>
            </a:r>
            <a:endParaRPr lang="en-US" sz="1800" dirty="0">
              <a:solidFill>
                <a:schemeClr val="bg1"/>
              </a:solidFill>
            </a:endParaRPr>
          </a:p>
          <a:p>
            <a:pPr marL="0" indent="0">
              <a:buNone/>
            </a:pPr>
            <a:r>
              <a:rPr lang="en-US" sz="1800" b="1" dirty="0">
                <a:solidFill>
                  <a:schemeClr val="bg1"/>
                </a:solidFill>
              </a:rPr>
              <a:t>Courts are not bound to follow precedent set at same level but normally do for fairness, consistency and predictability. </a:t>
            </a:r>
            <a:endParaRPr lang="en-US" sz="1800" dirty="0">
              <a:solidFill>
                <a:schemeClr val="bg1"/>
              </a:solidFill>
            </a:endParaRPr>
          </a:p>
        </p:txBody>
      </p:sp>
    </p:spTree>
    <p:extLst>
      <p:ext uri="{BB962C8B-B14F-4D97-AF65-F5344CB8AC3E}">
        <p14:creationId xmlns:p14="http://schemas.microsoft.com/office/powerpoint/2010/main" val="319208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solidFill>
                  <a:srgbClr val="3366FF"/>
                </a:solidFill>
                <a:latin typeface="Times New Roman"/>
                <a:cs typeface="Times New Roman"/>
              </a:rPr>
              <a:t>Case Studies</a:t>
            </a:r>
            <a:endParaRPr lang="en-US" dirty="0">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US" sz="3000" dirty="0">
                <a:solidFill>
                  <a:srgbClr val="000000"/>
                </a:solidFill>
                <a:latin typeface="Times New Roman"/>
                <a:cs typeface="Times New Roman"/>
                <a:hlinkClick r:id="rId3"/>
              </a:rPr>
              <a:t>Donoghue v Stevenson (1932)</a:t>
            </a:r>
            <a:endParaRPr lang="en-US" sz="3000" dirty="0">
              <a:solidFill>
                <a:srgbClr val="000000"/>
              </a:solidFill>
              <a:latin typeface="Times New Roman"/>
              <a:cs typeface="Times New Roman"/>
            </a:endParaRPr>
          </a:p>
          <a:p>
            <a:pPr marL="514350" indent="-457200"/>
            <a:r>
              <a:rPr lang="en-US" sz="3000" dirty="0">
                <a:solidFill>
                  <a:srgbClr val="000000"/>
                </a:solidFill>
                <a:latin typeface="Times New Roman"/>
                <a:cs typeface="Times New Roman"/>
                <a:hlinkClick r:id="rId4"/>
              </a:rPr>
              <a:t>Mabo and Others v Queensland (No.2) (1992)</a:t>
            </a:r>
            <a:endParaRPr lang="en-US" sz="3000" dirty="0">
              <a:solidFill>
                <a:srgbClr val="000000"/>
              </a:solidFill>
              <a:latin typeface="Times New Roman"/>
              <a:cs typeface="Times New Roman"/>
            </a:endParaRPr>
          </a:p>
          <a:p>
            <a:pPr marL="514350" indent="-457200"/>
            <a:r>
              <a:rPr lang="en-US" sz="3000" dirty="0">
                <a:solidFill>
                  <a:srgbClr val="000000"/>
                </a:solidFill>
                <a:latin typeface="Times New Roman"/>
                <a:cs typeface="Times New Roman"/>
                <a:hlinkClick r:id="rId5"/>
              </a:rPr>
              <a:t>Wilson v Bauer Media Pty Ltd (2017 and 2018)</a:t>
            </a:r>
            <a:endParaRPr lang="en-US" sz="3000" dirty="0">
              <a:solidFill>
                <a:srgbClr val="000000"/>
              </a:solidFill>
              <a:latin typeface="Times New Roman"/>
              <a:cs typeface="Times New Roman"/>
            </a:endParaRPr>
          </a:p>
        </p:txBody>
      </p:sp>
      <p:pic>
        <p:nvPicPr>
          <p:cNvPr id="4" name="Picture 3">
            <a:extLst>
              <a:ext uri="{FF2B5EF4-FFF2-40B4-BE49-F238E27FC236}">
                <a16:creationId xmlns:a16="http://schemas.microsoft.com/office/drawing/2014/main" id="{F7573D97-CB5C-6146-AC89-5B3682776A92}"/>
              </a:ext>
            </a:extLst>
          </p:cNvPr>
          <p:cNvPicPr>
            <a:picLocks noChangeAspect="1"/>
          </p:cNvPicPr>
          <p:nvPr/>
        </p:nvPicPr>
        <p:blipFill rotWithShape="1">
          <a:blip r:embed="rId6"/>
          <a:srcRect l="19060" t="16280" r="20892" b="6759"/>
          <a:stretch/>
        </p:blipFill>
        <p:spPr>
          <a:xfrm>
            <a:off x="457200" y="3424081"/>
            <a:ext cx="2299168" cy="3095252"/>
          </a:xfrm>
          <a:prstGeom prst="rect">
            <a:avLst/>
          </a:prstGeom>
        </p:spPr>
      </p:pic>
      <p:pic>
        <p:nvPicPr>
          <p:cNvPr id="5" name="Picture 4">
            <a:extLst>
              <a:ext uri="{FF2B5EF4-FFF2-40B4-BE49-F238E27FC236}">
                <a16:creationId xmlns:a16="http://schemas.microsoft.com/office/drawing/2014/main" id="{7B8D326F-8C73-7E43-A564-415E1F54070C}"/>
              </a:ext>
            </a:extLst>
          </p:cNvPr>
          <p:cNvPicPr>
            <a:picLocks noChangeAspect="1"/>
          </p:cNvPicPr>
          <p:nvPr/>
        </p:nvPicPr>
        <p:blipFill>
          <a:blip r:embed="rId7"/>
          <a:stretch>
            <a:fillRect/>
          </a:stretch>
        </p:blipFill>
        <p:spPr>
          <a:xfrm>
            <a:off x="2756368" y="3424080"/>
            <a:ext cx="2646957" cy="3095253"/>
          </a:xfrm>
          <a:prstGeom prst="rect">
            <a:avLst/>
          </a:prstGeom>
        </p:spPr>
      </p:pic>
      <p:pic>
        <p:nvPicPr>
          <p:cNvPr id="6" name="Picture 5">
            <a:extLst>
              <a:ext uri="{FF2B5EF4-FFF2-40B4-BE49-F238E27FC236}">
                <a16:creationId xmlns:a16="http://schemas.microsoft.com/office/drawing/2014/main" id="{D4545132-052F-FA4F-82D4-D6F22B1DFDCA}"/>
              </a:ext>
            </a:extLst>
          </p:cNvPr>
          <p:cNvPicPr>
            <a:picLocks noChangeAspect="1"/>
          </p:cNvPicPr>
          <p:nvPr/>
        </p:nvPicPr>
        <p:blipFill>
          <a:blip r:embed="rId8"/>
          <a:stretch>
            <a:fillRect/>
          </a:stretch>
        </p:blipFill>
        <p:spPr>
          <a:xfrm>
            <a:off x="5403325" y="3424082"/>
            <a:ext cx="3283475" cy="3095252"/>
          </a:xfrm>
          <a:prstGeom prst="rect">
            <a:avLst/>
          </a:prstGeom>
        </p:spPr>
      </p:pic>
    </p:spTree>
    <p:extLst>
      <p:ext uri="{BB962C8B-B14F-4D97-AF65-F5344CB8AC3E}">
        <p14:creationId xmlns:p14="http://schemas.microsoft.com/office/powerpoint/2010/main" val="419121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Landmark Decisions</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514350" indent="-457200"/>
            <a:r>
              <a:rPr lang="en-US" dirty="0">
                <a:solidFill>
                  <a:schemeClr val="bg1"/>
                </a:solidFill>
                <a:highlight>
                  <a:srgbClr val="FFFF00"/>
                </a:highlight>
                <a:latin typeface="Times New Roman"/>
                <a:cs typeface="Times New Roman"/>
              </a:rPr>
              <a:t>Landmark</a:t>
            </a:r>
            <a:r>
              <a:rPr lang="en-US" dirty="0">
                <a:solidFill>
                  <a:schemeClr val="bg1"/>
                </a:solidFill>
                <a:latin typeface="Times New Roman"/>
                <a:cs typeface="Times New Roman"/>
              </a:rPr>
              <a:t> court </a:t>
            </a:r>
            <a:r>
              <a:rPr lang="en-US" dirty="0">
                <a:solidFill>
                  <a:schemeClr val="bg1"/>
                </a:solidFill>
                <a:highlight>
                  <a:srgbClr val="FFFF00"/>
                </a:highlight>
                <a:latin typeface="Times New Roman"/>
                <a:cs typeface="Times New Roman"/>
              </a:rPr>
              <a:t>decisions</a:t>
            </a:r>
            <a:r>
              <a:rPr lang="en-US" dirty="0">
                <a:solidFill>
                  <a:schemeClr val="bg1"/>
                </a:solidFill>
                <a:latin typeface="Times New Roman"/>
                <a:cs typeface="Times New Roman"/>
              </a:rPr>
              <a:t>, in present day common law legal systems, </a:t>
            </a:r>
            <a:r>
              <a:rPr lang="en-US" dirty="0">
                <a:solidFill>
                  <a:schemeClr val="bg1"/>
                </a:solidFill>
                <a:highlight>
                  <a:srgbClr val="FFFF00"/>
                </a:highlight>
                <a:latin typeface="Times New Roman"/>
                <a:cs typeface="Times New Roman"/>
              </a:rPr>
              <a:t>establish precedents </a:t>
            </a:r>
            <a:r>
              <a:rPr lang="en-US" dirty="0">
                <a:solidFill>
                  <a:schemeClr val="bg1"/>
                </a:solidFill>
                <a:latin typeface="Times New Roman"/>
                <a:cs typeface="Times New Roman"/>
              </a:rPr>
              <a:t>that </a:t>
            </a:r>
            <a:r>
              <a:rPr lang="en-US" dirty="0">
                <a:solidFill>
                  <a:schemeClr val="bg1"/>
                </a:solidFill>
                <a:highlight>
                  <a:srgbClr val="FFFF00"/>
                </a:highlight>
                <a:latin typeface="Times New Roman"/>
                <a:cs typeface="Times New Roman"/>
              </a:rPr>
              <a:t>determine</a:t>
            </a:r>
            <a:r>
              <a:rPr lang="en-US" dirty="0">
                <a:solidFill>
                  <a:schemeClr val="bg1"/>
                </a:solidFill>
                <a:latin typeface="Times New Roman"/>
                <a:cs typeface="Times New Roman"/>
              </a:rPr>
              <a:t> a significant </a:t>
            </a:r>
            <a:r>
              <a:rPr lang="en-US" dirty="0">
                <a:solidFill>
                  <a:schemeClr val="bg1"/>
                </a:solidFill>
                <a:highlight>
                  <a:srgbClr val="FFFF00"/>
                </a:highlight>
                <a:latin typeface="Times New Roman"/>
                <a:cs typeface="Times New Roman"/>
              </a:rPr>
              <a:t>new legal principle or concept</a:t>
            </a:r>
            <a:r>
              <a:rPr lang="en-US" dirty="0">
                <a:solidFill>
                  <a:schemeClr val="bg1"/>
                </a:solidFill>
                <a:latin typeface="Times New Roman"/>
                <a:cs typeface="Times New Roman"/>
              </a:rPr>
              <a:t>, or otherwise </a:t>
            </a:r>
            <a:r>
              <a:rPr lang="en-US" dirty="0">
                <a:solidFill>
                  <a:schemeClr val="bg1"/>
                </a:solidFill>
                <a:highlight>
                  <a:srgbClr val="FFFF00"/>
                </a:highlight>
                <a:latin typeface="Times New Roman"/>
                <a:cs typeface="Times New Roman"/>
              </a:rPr>
              <a:t>substantially affect the interpretation of existing law</a:t>
            </a:r>
          </a:p>
          <a:p>
            <a:pPr marL="514350" indent="-457200"/>
            <a:endParaRPr lang="en-US" dirty="0">
              <a:solidFill>
                <a:schemeClr val="bg1"/>
              </a:solidFill>
              <a:latin typeface="Times New Roman"/>
              <a:cs typeface="Times New Roman"/>
            </a:endParaRPr>
          </a:p>
          <a:p>
            <a:pPr marL="514350" indent="-457200"/>
            <a:r>
              <a:rPr lang="en-US" u="sng" dirty="0">
                <a:solidFill>
                  <a:schemeClr val="bg1"/>
                </a:solidFill>
                <a:latin typeface="Times New Roman"/>
                <a:cs typeface="Times New Roman"/>
              </a:rPr>
              <a:t>Example of recent case:</a:t>
            </a:r>
            <a:endParaRPr lang="en-US" sz="700" u="sng" dirty="0">
              <a:solidFill>
                <a:schemeClr val="bg1"/>
              </a:solidFill>
              <a:latin typeface="Times New Roman"/>
              <a:cs typeface="Times New Roman"/>
            </a:endParaRPr>
          </a:p>
          <a:p>
            <a:pPr marL="914400" lvl="1" indent="-457200"/>
            <a:r>
              <a:rPr lang="en-US" sz="3200" dirty="0">
                <a:solidFill>
                  <a:srgbClr val="FF0000"/>
                </a:solidFill>
                <a:latin typeface="Times New Roman"/>
                <a:cs typeface="Times New Roman"/>
              </a:rPr>
              <a:t>The </a:t>
            </a:r>
            <a:r>
              <a:rPr lang="en-US" sz="3200" dirty="0">
                <a:solidFill>
                  <a:srgbClr val="FF0000"/>
                </a:solidFill>
                <a:latin typeface="Times New Roman"/>
                <a:cs typeface="Times New Roman"/>
                <a:hlinkClick r:id="rId3"/>
              </a:rPr>
              <a:t>Sharma</a:t>
            </a:r>
            <a:r>
              <a:rPr lang="en-US" sz="3200" dirty="0">
                <a:solidFill>
                  <a:srgbClr val="FF0000"/>
                </a:solidFill>
                <a:latin typeface="Times New Roman"/>
                <a:cs typeface="Times New Roman"/>
              </a:rPr>
              <a:t> Precedent</a:t>
            </a:r>
          </a:p>
        </p:txBody>
      </p:sp>
    </p:spTree>
    <p:extLst>
      <p:ext uri="{BB962C8B-B14F-4D97-AF65-F5344CB8AC3E}">
        <p14:creationId xmlns:p14="http://schemas.microsoft.com/office/powerpoint/2010/main" val="186639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493"/>
            <a:ext cx="8229600" cy="902521"/>
          </a:xfrm>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Summary</a:t>
            </a:r>
            <a:endParaRPr lang="en-US">
              <a:latin typeface="Times New Roman"/>
              <a:cs typeface="Times New Roman"/>
            </a:endParaRPr>
          </a:p>
        </p:txBody>
      </p:sp>
      <p:sp>
        <p:nvSpPr>
          <p:cNvPr id="3" name="Content Placeholder 2"/>
          <p:cNvSpPr>
            <a:spLocks noGrp="1"/>
          </p:cNvSpPr>
          <p:nvPr>
            <p:ph idx="1"/>
          </p:nvPr>
        </p:nvSpPr>
        <p:spPr>
          <a:xfrm>
            <a:off x="457200" y="1198179"/>
            <a:ext cx="8229600" cy="5486399"/>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US" sz="2000" dirty="0">
                <a:solidFill>
                  <a:srgbClr val="000000"/>
                </a:solidFill>
                <a:latin typeface="Times New Roman"/>
                <a:cs typeface="Times New Roman"/>
              </a:rPr>
              <a:t>Courts are organized in common law countries, such as England and Australia, into a hierarchy of importance</a:t>
            </a:r>
          </a:p>
          <a:p>
            <a:pPr marL="514350" indent="-457200"/>
            <a:r>
              <a:rPr lang="en-US" sz="2000" dirty="0">
                <a:solidFill>
                  <a:srgbClr val="000000"/>
                </a:solidFill>
                <a:latin typeface="Times New Roman"/>
                <a:cs typeface="Times New Roman"/>
              </a:rPr>
              <a:t>Courts make common law through the articulation and application of legal principles, which are applied by the operation of the doctrine of precedent</a:t>
            </a:r>
          </a:p>
          <a:p>
            <a:pPr marL="514350" indent="-457200"/>
            <a:r>
              <a:rPr lang="en-US" sz="2000" dirty="0">
                <a:solidFill>
                  <a:srgbClr val="000000"/>
                </a:solidFill>
                <a:latin typeface="Times New Roman"/>
                <a:cs typeface="Times New Roman"/>
              </a:rPr>
              <a:t>Legal principles that explain the basis for the decisions of courts are know as </a:t>
            </a:r>
            <a:r>
              <a:rPr lang="en-US" sz="2000" i="1" dirty="0">
                <a:solidFill>
                  <a:srgbClr val="000000"/>
                </a:solidFill>
                <a:latin typeface="Times New Roman"/>
                <a:cs typeface="Times New Roman"/>
              </a:rPr>
              <a:t>ratio decidendi</a:t>
            </a:r>
          </a:p>
          <a:p>
            <a:pPr marL="514350" indent="-457200"/>
            <a:r>
              <a:rPr lang="en-US" sz="2000" dirty="0">
                <a:solidFill>
                  <a:srgbClr val="000000"/>
                </a:solidFill>
                <a:latin typeface="Times New Roman"/>
                <a:cs typeface="Times New Roman"/>
              </a:rPr>
              <a:t>Comments made by courts that are not the legal principles upon which a decision is made, but are merely observations about the application of the law are know as </a:t>
            </a:r>
            <a:r>
              <a:rPr lang="en-US" sz="2000" i="1" dirty="0">
                <a:solidFill>
                  <a:srgbClr val="000000"/>
                </a:solidFill>
                <a:latin typeface="Times New Roman"/>
                <a:cs typeface="Times New Roman"/>
              </a:rPr>
              <a:t>obiter dicta</a:t>
            </a:r>
          </a:p>
          <a:p>
            <a:pPr marL="514350" indent="-457200"/>
            <a:r>
              <a:rPr lang="en-US" sz="2000" dirty="0">
                <a:solidFill>
                  <a:srgbClr val="000000"/>
                </a:solidFill>
                <a:latin typeface="Times New Roman"/>
                <a:cs typeface="Times New Roman"/>
              </a:rPr>
              <a:t>The </a:t>
            </a:r>
            <a:r>
              <a:rPr lang="en-US" sz="2000" i="1" dirty="0">
                <a:solidFill>
                  <a:srgbClr val="000000"/>
                </a:solidFill>
                <a:latin typeface="Times New Roman"/>
                <a:cs typeface="Times New Roman"/>
              </a:rPr>
              <a:t>ratio decidendi </a:t>
            </a:r>
            <a:r>
              <a:rPr lang="en-US" sz="2000" dirty="0">
                <a:solidFill>
                  <a:srgbClr val="000000"/>
                </a:solidFill>
                <a:latin typeface="Times New Roman"/>
                <a:cs typeface="Times New Roman"/>
              </a:rPr>
              <a:t>established by superior courts in the hierarchy are binding precedents on courts lower in the hierarchy</a:t>
            </a:r>
          </a:p>
          <a:p>
            <a:pPr marL="514350" indent="-457200"/>
            <a:r>
              <a:rPr lang="en-US" sz="2000" dirty="0">
                <a:solidFill>
                  <a:srgbClr val="000000"/>
                </a:solidFill>
                <a:latin typeface="Times New Roman"/>
                <a:cs typeface="Times New Roman"/>
              </a:rPr>
              <a:t>A decision made by a court equal or lower in the hierarchy to another court is a persuasive precedent</a:t>
            </a:r>
          </a:p>
          <a:p>
            <a:pPr marL="514350" indent="-457200"/>
            <a:r>
              <a:rPr lang="en-US" sz="2000" dirty="0">
                <a:solidFill>
                  <a:srgbClr val="000000"/>
                </a:solidFill>
                <a:latin typeface="Times New Roman"/>
                <a:cs typeface="Times New Roman"/>
              </a:rPr>
              <a:t>There are 4 ways to avoid or change precedent: Overrule, Reverse, Disapprove or Distinguish</a:t>
            </a:r>
          </a:p>
        </p:txBody>
      </p:sp>
    </p:spTree>
    <p:extLst>
      <p:ext uri="{BB962C8B-B14F-4D97-AF65-F5344CB8AC3E}">
        <p14:creationId xmlns:p14="http://schemas.microsoft.com/office/powerpoint/2010/main" val="322893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a:solidFill>
                  <a:srgbClr val="3366FF"/>
                </a:solidFill>
                <a:latin typeface="Times New Roman"/>
                <a:cs typeface="Times New Roman"/>
              </a:rPr>
              <a:t>Review</a:t>
            </a:r>
            <a:endParaRPr lang="en-US">
              <a:latin typeface="Times New Roman"/>
              <a:cs typeface="Times New Roman"/>
            </a:endParaRPr>
          </a:p>
        </p:txBody>
      </p:sp>
      <p:pic>
        <p:nvPicPr>
          <p:cNvPr id="4" name="Content Placeholder 3" descr="judges.jpg"/>
          <p:cNvPicPr>
            <a:picLocks noGrp="1" noChangeAspect="1"/>
          </p:cNvPicPr>
          <p:nvPr>
            <p:ph idx="1"/>
          </p:nvPr>
        </p:nvPicPr>
        <p:blipFill>
          <a:blip r:embed="rId3">
            <a:extLst>
              <a:ext uri="{28A0092B-C50C-407E-A947-70E740481C1C}">
                <a14:useLocalDpi xmlns:a14="http://schemas.microsoft.com/office/drawing/2010/main" val="0"/>
              </a:ext>
            </a:extLst>
          </a:blip>
          <a:srcRect t="2213" b="2213"/>
          <a:stretch>
            <a:fillRect/>
          </a:stretch>
        </p:blipFill>
        <p:spPr>
          <a:xfrm>
            <a:off x="457200" y="1600200"/>
            <a:ext cx="8229600" cy="4919663"/>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83451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b="1" dirty="0">
                <a:latin typeface="Times New Roman"/>
                <a:cs typeface="Times New Roman"/>
              </a:rPr>
              <a:t>Syllabus Dot Point </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7150" indent="0">
              <a:buNone/>
            </a:pPr>
            <a:endParaRPr lang="en-US" sz="1000" dirty="0">
              <a:solidFill>
                <a:srgbClr val="000000"/>
              </a:solidFill>
              <a:latin typeface="Times New Roman"/>
              <a:cs typeface="Times New Roman"/>
            </a:endParaRPr>
          </a:p>
          <a:p>
            <a:pPr marL="514350" indent="-457200"/>
            <a:r>
              <a:rPr lang="en-US" sz="3600" dirty="0">
                <a:solidFill>
                  <a:srgbClr val="000000"/>
                </a:solidFill>
                <a:latin typeface="Times New Roman"/>
                <a:cs typeface="Times New Roman"/>
              </a:rPr>
              <a:t>The </a:t>
            </a:r>
            <a:r>
              <a:rPr lang="en-US" sz="3600" dirty="0">
                <a:solidFill>
                  <a:srgbClr val="000000"/>
                </a:solidFill>
                <a:highlight>
                  <a:srgbClr val="FFFF00"/>
                </a:highlight>
                <a:latin typeface="Times New Roman"/>
                <a:cs typeface="Times New Roman"/>
              </a:rPr>
              <a:t>court hierarchy</a:t>
            </a:r>
            <a:r>
              <a:rPr lang="en-US" sz="3600" dirty="0">
                <a:solidFill>
                  <a:srgbClr val="000000"/>
                </a:solidFill>
                <a:latin typeface="Times New Roman"/>
                <a:cs typeface="Times New Roman"/>
              </a:rPr>
              <a:t>, methods of </a:t>
            </a:r>
            <a:r>
              <a:rPr lang="en-US" sz="3600" dirty="0">
                <a:solidFill>
                  <a:srgbClr val="000000"/>
                </a:solidFill>
                <a:highlight>
                  <a:srgbClr val="FFFF00"/>
                </a:highlight>
                <a:latin typeface="Times New Roman"/>
                <a:cs typeface="Times New Roman"/>
              </a:rPr>
              <a:t>statutory interpretation</a:t>
            </a:r>
            <a:r>
              <a:rPr lang="en-US" sz="3600" dirty="0">
                <a:solidFill>
                  <a:srgbClr val="000000"/>
                </a:solidFill>
                <a:latin typeface="Times New Roman"/>
                <a:cs typeface="Times New Roman"/>
              </a:rPr>
              <a:t> and the </a:t>
            </a:r>
            <a:r>
              <a:rPr lang="en-US" sz="3600" dirty="0">
                <a:solidFill>
                  <a:srgbClr val="000000"/>
                </a:solidFill>
                <a:highlight>
                  <a:srgbClr val="FFFF00"/>
                </a:highlight>
                <a:latin typeface="Times New Roman"/>
                <a:cs typeface="Times New Roman"/>
              </a:rPr>
              <a:t>doctrine of precedent</a:t>
            </a:r>
            <a:r>
              <a:rPr lang="en-US" sz="3600" dirty="0">
                <a:solidFill>
                  <a:srgbClr val="000000"/>
                </a:solidFill>
                <a:latin typeface="Times New Roman"/>
                <a:cs typeface="Times New Roman"/>
              </a:rPr>
              <a:t>.</a:t>
            </a:r>
          </a:p>
          <a:p>
            <a:pPr marL="514350" indent="-457200"/>
            <a:endParaRPr lang="en-US" sz="1000" dirty="0">
              <a:solidFill>
                <a:srgbClr val="000000"/>
              </a:solidFill>
              <a:latin typeface="Times New Roman"/>
              <a:cs typeface="Times New Roman"/>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DF9E2312-50B3-3F2F-AFF8-7108C47B9D62}"/>
                  </a:ext>
                </a:extLst>
              </p14:cNvPr>
              <p14:cNvContentPartPr/>
              <p14:nvPr/>
            </p14:nvContentPartPr>
            <p14:xfrm>
              <a:off x="1691424" y="1941696"/>
              <a:ext cx="2839320" cy="555840"/>
            </p14:xfrm>
          </p:contentPart>
        </mc:Choice>
        <mc:Fallback xmlns="">
          <p:pic>
            <p:nvPicPr>
              <p:cNvPr id="4" name="Ink 3">
                <a:extLst>
                  <a:ext uri="{FF2B5EF4-FFF2-40B4-BE49-F238E27FC236}">
                    <a16:creationId xmlns:a16="http://schemas.microsoft.com/office/drawing/2014/main" id="{DF9E2312-50B3-3F2F-AFF8-7108C47B9D62}"/>
                  </a:ext>
                </a:extLst>
              </p:cNvPr>
              <p:cNvPicPr/>
              <p:nvPr/>
            </p:nvPicPr>
            <p:blipFill>
              <a:blip r:embed="rId4"/>
              <a:stretch>
                <a:fillRect/>
              </a:stretch>
            </p:blipFill>
            <p:spPr>
              <a:xfrm>
                <a:off x="1628784" y="1878696"/>
                <a:ext cx="2964960" cy="68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C429156B-99CE-F72C-B662-ABB2C427849C}"/>
                  </a:ext>
                </a:extLst>
              </p14:cNvPr>
              <p14:cNvContentPartPr/>
              <p14:nvPr/>
            </p14:nvContentPartPr>
            <p14:xfrm>
              <a:off x="996624" y="2460816"/>
              <a:ext cx="4163400" cy="622440"/>
            </p14:xfrm>
          </p:contentPart>
        </mc:Choice>
        <mc:Fallback xmlns="">
          <p:pic>
            <p:nvPicPr>
              <p:cNvPr id="5" name="Ink 4">
                <a:extLst>
                  <a:ext uri="{FF2B5EF4-FFF2-40B4-BE49-F238E27FC236}">
                    <a16:creationId xmlns:a16="http://schemas.microsoft.com/office/drawing/2014/main" id="{C429156B-99CE-F72C-B662-ABB2C427849C}"/>
                  </a:ext>
                </a:extLst>
              </p:cNvPr>
              <p:cNvPicPr/>
              <p:nvPr/>
            </p:nvPicPr>
            <p:blipFill>
              <a:blip r:embed="rId6"/>
              <a:stretch>
                <a:fillRect/>
              </a:stretch>
            </p:blipFill>
            <p:spPr>
              <a:xfrm>
                <a:off x="933624" y="2397816"/>
                <a:ext cx="4289040" cy="748080"/>
              </a:xfrm>
              <a:prstGeom prst="rect">
                <a:avLst/>
              </a:prstGeom>
            </p:spPr>
          </p:pic>
        </mc:Fallback>
      </mc:AlternateContent>
      <p:grpSp>
        <p:nvGrpSpPr>
          <p:cNvPr id="9" name="Group 8">
            <a:extLst>
              <a:ext uri="{FF2B5EF4-FFF2-40B4-BE49-F238E27FC236}">
                <a16:creationId xmlns:a16="http://schemas.microsoft.com/office/drawing/2014/main" id="{F1A5E233-A869-E01A-F5B1-6FDFAE8249F4}"/>
              </a:ext>
            </a:extLst>
          </p:cNvPr>
          <p:cNvGrpSpPr/>
          <p:nvPr/>
        </p:nvGrpSpPr>
        <p:grpSpPr>
          <a:xfrm>
            <a:off x="1389744" y="2384136"/>
            <a:ext cx="6725160" cy="2722680"/>
            <a:chOff x="1389744" y="2384136"/>
            <a:chExt cx="6725160" cy="272268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4D469365-B668-FCCF-DD40-9D8EEA474469}"/>
                    </a:ext>
                  </a:extLst>
                </p14:cNvPr>
                <p14:cNvContentPartPr/>
                <p14:nvPr/>
              </p14:nvContentPartPr>
              <p14:xfrm>
                <a:off x="6994944" y="2384136"/>
                <a:ext cx="1119960" cy="624240"/>
              </p14:xfrm>
            </p:contentPart>
          </mc:Choice>
          <mc:Fallback xmlns="">
            <p:pic>
              <p:nvPicPr>
                <p:cNvPr id="6" name="Ink 5">
                  <a:extLst>
                    <a:ext uri="{FF2B5EF4-FFF2-40B4-BE49-F238E27FC236}">
                      <a16:creationId xmlns:a16="http://schemas.microsoft.com/office/drawing/2014/main" id="{4D469365-B668-FCCF-DD40-9D8EEA474469}"/>
                    </a:ext>
                  </a:extLst>
                </p:cNvPr>
                <p:cNvPicPr/>
                <p:nvPr/>
              </p:nvPicPr>
              <p:blipFill>
                <a:blip r:embed="rId8"/>
                <a:stretch>
                  <a:fillRect/>
                </a:stretch>
              </p:blipFill>
              <p:spPr>
                <a:xfrm>
                  <a:off x="6931944" y="2321496"/>
                  <a:ext cx="1245600" cy="74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47CFA25B-A070-621E-B2D4-4ED0E4802B14}"/>
                    </a:ext>
                  </a:extLst>
                </p14:cNvPr>
                <p14:cNvContentPartPr/>
                <p14:nvPr/>
              </p14:nvContentPartPr>
              <p14:xfrm>
                <a:off x="1389744" y="3207456"/>
                <a:ext cx="2060640" cy="441360"/>
              </p14:xfrm>
            </p:contentPart>
          </mc:Choice>
          <mc:Fallback xmlns="">
            <p:pic>
              <p:nvPicPr>
                <p:cNvPr id="7" name="Ink 6">
                  <a:extLst>
                    <a:ext uri="{FF2B5EF4-FFF2-40B4-BE49-F238E27FC236}">
                      <a16:creationId xmlns:a16="http://schemas.microsoft.com/office/drawing/2014/main" id="{47CFA25B-A070-621E-B2D4-4ED0E4802B14}"/>
                    </a:ext>
                  </a:extLst>
                </p:cNvPr>
                <p:cNvPicPr/>
                <p:nvPr/>
              </p:nvPicPr>
              <p:blipFill>
                <a:blip r:embed="rId10"/>
                <a:stretch>
                  <a:fillRect/>
                </a:stretch>
              </p:blipFill>
              <p:spPr>
                <a:xfrm>
                  <a:off x="1327104" y="3144456"/>
                  <a:ext cx="2186280" cy="56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 name="Ink 7">
                  <a:extLst>
                    <a:ext uri="{FF2B5EF4-FFF2-40B4-BE49-F238E27FC236}">
                      <a16:creationId xmlns:a16="http://schemas.microsoft.com/office/drawing/2014/main" id="{22056104-037A-A888-C9F8-1EE4F910737A}"/>
                    </a:ext>
                  </a:extLst>
                </p14:cNvPr>
                <p14:cNvContentPartPr/>
                <p14:nvPr/>
              </p14:nvContentPartPr>
              <p14:xfrm>
                <a:off x="3950064" y="3269376"/>
                <a:ext cx="2308320" cy="1837440"/>
              </p14:xfrm>
            </p:contentPart>
          </mc:Choice>
          <mc:Fallback xmlns="">
            <p:pic>
              <p:nvPicPr>
                <p:cNvPr id="8" name="Ink 7">
                  <a:extLst>
                    <a:ext uri="{FF2B5EF4-FFF2-40B4-BE49-F238E27FC236}">
                      <a16:creationId xmlns:a16="http://schemas.microsoft.com/office/drawing/2014/main" id="{22056104-037A-A888-C9F8-1EE4F910737A}"/>
                    </a:ext>
                  </a:extLst>
                </p:cNvPr>
                <p:cNvPicPr/>
                <p:nvPr/>
              </p:nvPicPr>
              <p:blipFill>
                <a:blip r:embed="rId12"/>
                <a:stretch>
                  <a:fillRect/>
                </a:stretch>
              </p:blipFill>
              <p:spPr>
                <a:xfrm>
                  <a:off x="3887424" y="3206736"/>
                  <a:ext cx="2433960" cy="1963080"/>
                </a:xfrm>
                <a:prstGeom prst="rect">
                  <a:avLst/>
                </a:prstGeom>
              </p:spPr>
            </p:pic>
          </mc:Fallback>
        </mc:AlternateContent>
      </p:grpSp>
    </p:spTree>
    <p:extLst>
      <p:ext uri="{BB962C8B-B14F-4D97-AF65-F5344CB8AC3E}">
        <p14:creationId xmlns:p14="http://schemas.microsoft.com/office/powerpoint/2010/main" val="2601424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b="1">
                <a:solidFill>
                  <a:srgbClr val="3366FF"/>
                </a:solidFill>
                <a:latin typeface="Times New Roman"/>
                <a:cs typeface="Times New Roman"/>
              </a:rPr>
              <a:t>Activity</a:t>
            </a:r>
            <a:endParaRPr lang="en-US">
              <a:latin typeface="Times New Roman"/>
              <a:cs typeface="Times New Roman"/>
            </a:endParaRP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numCol="1">
            <a:normAutofit fontScale="85000" lnSpcReduction="20000"/>
          </a:bodyPr>
          <a:lstStyle/>
          <a:p>
            <a:pPr marL="57150" indent="0">
              <a:buNone/>
            </a:pPr>
            <a:r>
              <a:rPr lang="en-US">
                <a:latin typeface="Times New Roman"/>
                <a:cs typeface="Times New Roman"/>
              </a:rPr>
              <a:t>Prepare an essay plan for the following question:</a:t>
            </a:r>
          </a:p>
          <a:p>
            <a:pPr marL="514350" indent="-457200"/>
            <a:endParaRPr lang="en-US" sz="1500">
              <a:latin typeface="Times New Roman"/>
              <a:cs typeface="Times New Roman"/>
            </a:endParaRPr>
          </a:p>
          <a:p>
            <a:pPr marL="514350" indent="-457200"/>
            <a:r>
              <a:rPr lang="en-US" i="1">
                <a:highlight>
                  <a:srgbClr val="FFFF00"/>
                </a:highlight>
                <a:latin typeface="Times New Roman"/>
                <a:cs typeface="Times New Roman"/>
              </a:rPr>
              <a:t>The doctrine of precedent is one of the principles that underpins common law. Discuss its operation in the Australian courts.</a:t>
            </a:r>
          </a:p>
          <a:p>
            <a:pPr marL="514350" indent="-457200"/>
            <a:endParaRPr lang="en-US" i="1">
              <a:latin typeface="Times New Roman"/>
              <a:cs typeface="Times New Roman"/>
            </a:endParaRPr>
          </a:p>
          <a:p>
            <a:pPr marL="514350" indent="-457200"/>
            <a:r>
              <a:rPr lang="en-US" u="sng">
                <a:latin typeface="Times New Roman"/>
                <a:cs typeface="Times New Roman"/>
              </a:rPr>
              <a:t>Instruction</a:t>
            </a:r>
          </a:p>
          <a:p>
            <a:pPr marL="914400" lvl="1" indent="-457200"/>
            <a:r>
              <a:rPr lang="en-US">
                <a:latin typeface="Times New Roman"/>
                <a:cs typeface="Times New Roman"/>
              </a:rPr>
              <a:t>Highlight key words</a:t>
            </a:r>
          </a:p>
          <a:p>
            <a:pPr marL="914400" lvl="1" indent="-457200"/>
            <a:r>
              <a:rPr lang="en-US">
                <a:latin typeface="Times New Roman"/>
                <a:cs typeface="Times New Roman"/>
              </a:rPr>
              <a:t>Are there multiple parts to this questions?</a:t>
            </a:r>
          </a:p>
          <a:p>
            <a:pPr marL="914400" lvl="1" indent="-457200"/>
            <a:r>
              <a:rPr lang="en-US">
                <a:latin typeface="Times New Roman"/>
                <a:cs typeface="Times New Roman"/>
              </a:rPr>
              <a:t>What does the indicator want you to do?</a:t>
            </a:r>
          </a:p>
          <a:p>
            <a:pPr marL="914400" lvl="1" indent="-457200"/>
            <a:r>
              <a:rPr lang="en-US">
                <a:latin typeface="Times New Roman"/>
                <a:cs typeface="Times New Roman"/>
              </a:rPr>
              <a:t>Identify the key relevant points</a:t>
            </a:r>
          </a:p>
          <a:p>
            <a:pPr marL="914400" lvl="1" indent="-457200"/>
            <a:r>
              <a:rPr lang="en-US">
                <a:latin typeface="Times New Roman"/>
                <a:cs typeface="Times New Roman"/>
              </a:rPr>
              <a:t>What case examples will you tender as evidence, to illustrate your understanding?</a:t>
            </a:r>
          </a:p>
          <a:p>
            <a:pPr marL="514350" indent="-457200">
              <a:lnSpc>
                <a:spcPct val="160000"/>
              </a:lnSpc>
              <a:spcBef>
                <a:spcPts val="0"/>
              </a:spcBef>
            </a:pPr>
            <a:endParaRPr lang="en-US">
              <a:solidFill>
                <a:srgbClr val="000000"/>
              </a:solidFill>
              <a:latin typeface="Times New Roman"/>
              <a:cs typeface="Times New Roman"/>
            </a:endParaRPr>
          </a:p>
        </p:txBody>
      </p:sp>
    </p:spTree>
    <p:extLst>
      <p:ext uri="{BB962C8B-B14F-4D97-AF65-F5344CB8AC3E}">
        <p14:creationId xmlns:p14="http://schemas.microsoft.com/office/powerpoint/2010/main" val="190920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normAutofit/>
          </a:bodyPr>
          <a:lstStyle/>
          <a:p>
            <a:r>
              <a:rPr lang="en-US" b="1">
                <a:solidFill>
                  <a:srgbClr val="3366FF"/>
                </a:solidFill>
                <a:latin typeface="Times New Roman"/>
                <a:cs typeface="Times New Roman"/>
              </a:rPr>
              <a:t>Federal Court Hierarchy</a:t>
            </a:r>
          </a:p>
        </p:txBody>
      </p:sp>
      <p:sp>
        <p:nvSpPr>
          <p:cNvPr id="3" name="Content Placeholder 2"/>
          <p:cNvSpPr>
            <a:spLocks noGrp="1"/>
          </p:cNvSpPr>
          <p:nvPr>
            <p:ph idx="1"/>
          </p:nvPr>
        </p:nvSpPr>
        <p:spPr>
          <a:xfrm>
            <a:off x="457200" y="1454149"/>
            <a:ext cx="8229600" cy="5069640"/>
          </a:xfrm>
        </p:spPr>
        <p:style>
          <a:lnRef idx="2">
            <a:schemeClr val="dk1"/>
          </a:lnRef>
          <a:fillRef idx="1">
            <a:schemeClr val="lt1"/>
          </a:fillRef>
          <a:effectRef idx="0">
            <a:schemeClr val="dk1"/>
          </a:effectRef>
          <a:fontRef idx="minor">
            <a:schemeClr val="dk1"/>
          </a:fontRef>
        </p:style>
        <p:txBody>
          <a:bodyPr>
            <a:noAutofit/>
          </a:bodyPr>
          <a:lstStyle/>
          <a:p>
            <a:r>
              <a:rPr lang="en-US" sz="2400">
                <a:solidFill>
                  <a:schemeClr val="bg1"/>
                </a:solidFill>
                <a:highlight>
                  <a:srgbClr val="FFFF00"/>
                </a:highlight>
                <a:latin typeface="Times New Roman"/>
                <a:cs typeface="Times New Roman"/>
              </a:rPr>
              <a:t>High Court of Australia</a:t>
            </a:r>
          </a:p>
          <a:p>
            <a:pPr lvl="1"/>
            <a:r>
              <a:rPr lang="en-US" sz="2000">
                <a:solidFill>
                  <a:schemeClr val="bg1"/>
                </a:solidFill>
                <a:latin typeface="Times New Roman"/>
                <a:cs typeface="Times New Roman"/>
              </a:rPr>
              <a:t>Highest Court of appeal</a:t>
            </a:r>
          </a:p>
          <a:p>
            <a:pPr lvl="1"/>
            <a:r>
              <a:rPr lang="en-US" sz="2000">
                <a:solidFill>
                  <a:schemeClr val="bg1"/>
                </a:solidFill>
                <a:latin typeface="Times New Roman"/>
                <a:cs typeface="Times New Roman"/>
              </a:rPr>
              <a:t>Power to interpret the Constitution</a:t>
            </a:r>
          </a:p>
          <a:p>
            <a:pPr lvl="1"/>
            <a:r>
              <a:rPr lang="en-US" sz="2000">
                <a:solidFill>
                  <a:schemeClr val="bg1"/>
                </a:solidFill>
                <a:latin typeface="Times New Roman"/>
                <a:cs typeface="Times New Roman"/>
              </a:rPr>
              <a:t>Court of Disputed Returns</a:t>
            </a:r>
          </a:p>
          <a:p>
            <a:pPr lvl="1"/>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Federal Court of Australia</a:t>
            </a:r>
          </a:p>
          <a:p>
            <a:pPr lvl="1"/>
            <a:r>
              <a:rPr lang="en-US" sz="2000" i="1">
                <a:solidFill>
                  <a:schemeClr val="bg1"/>
                </a:solidFill>
                <a:latin typeface="Times New Roman"/>
                <a:cs typeface="Times New Roman"/>
              </a:rPr>
              <a:t>Federal Court of Australia Act 1976 (</a:t>
            </a:r>
            <a:r>
              <a:rPr lang="en-US" sz="2000" i="1" err="1">
                <a:solidFill>
                  <a:schemeClr val="bg1"/>
                </a:solidFill>
                <a:latin typeface="Times New Roman"/>
                <a:cs typeface="Times New Roman"/>
              </a:rPr>
              <a:t>Cth</a:t>
            </a:r>
            <a:r>
              <a:rPr lang="en-US" sz="2000" i="1">
                <a:solidFill>
                  <a:schemeClr val="bg1"/>
                </a:solidFill>
                <a:latin typeface="Times New Roman"/>
                <a:cs typeface="Times New Roman"/>
              </a:rPr>
              <a:t>)</a:t>
            </a:r>
          </a:p>
          <a:p>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Family Court of Australia</a:t>
            </a:r>
          </a:p>
          <a:p>
            <a:pPr lvl="1"/>
            <a:r>
              <a:rPr lang="en-US" sz="2000" i="1">
                <a:solidFill>
                  <a:schemeClr val="bg1"/>
                </a:solidFill>
                <a:latin typeface="Times New Roman"/>
                <a:cs typeface="Times New Roman"/>
              </a:rPr>
              <a:t>Family Law Act 1975 (</a:t>
            </a:r>
            <a:r>
              <a:rPr lang="en-US" sz="2000" i="1" err="1">
                <a:solidFill>
                  <a:schemeClr val="bg1"/>
                </a:solidFill>
                <a:latin typeface="Times New Roman"/>
                <a:cs typeface="Times New Roman"/>
              </a:rPr>
              <a:t>Cth</a:t>
            </a:r>
            <a:r>
              <a:rPr lang="en-US" sz="2000" i="1">
                <a:solidFill>
                  <a:schemeClr val="bg1"/>
                </a:solidFill>
                <a:latin typeface="Times New Roman"/>
                <a:cs typeface="Times New Roman"/>
              </a:rPr>
              <a:t>)</a:t>
            </a:r>
          </a:p>
          <a:p>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Federal Circuit Court of Australia</a:t>
            </a:r>
          </a:p>
          <a:p>
            <a:pPr lvl="1"/>
            <a:r>
              <a:rPr lang="en-US" sz="2000" i="1">
                <a:solidFill>
                  <a:schemeClr val="bg1"/>
                </a:solidFill>
                <a:latin typeface="Times New Roman"/>
                <a:cs typeface="Times New Roman"/>
              </a:rPr>
              <a:t>Federal Magistrates Act 1999</a:t>
            </a:r>
          </a:p>
          <a:p>
            <a:pPr lvl="1"/>
            <a:r>
              <a:rPr lang="en-US" sz="2000">
                <a:solidFill>
                  <a:schemeClr val="bg1"/>
                </a:solidFill>
                <a:latin typeface="Times New Roman"/>
                <a:cs typeface="Times New Roman"/>
              </a:rPr>
              <a:t>Renamed in 2013</a:t>
            </a:r>
          </a:p>
        </p:txBody>
      </p:sp>
    </p:spTree>
    <p:extLst>
      <p:ext uri="{BB962C8B-B14F-4D97-AF65-F5344CB8AC3E}">
        <p14:creationId xmlns:p14="http://schemas.microsoft.com/office/powerpoint/2010/main" val="47542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_cour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00"/>
            <a:ext cx="8061434" cy="6872247"/>
          </a:xfrm>
          <a:prstGeom prst="rect">
            <a:avLst/>
          </a:prstGeom>
        </p:spPr>
      </p:pic>
    </p:spTree>
    <p:extLst>
      <p:ext uri="{BB962C8B-B14F-4D97-AF65-F5344CB8AC3E}">
        <p14:creationId xmlns:p14="http://schemas.microsoft.com/office/powerpoint/2010/main" val="203039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AU">
                <a:latin typeface="Times New Roman"/>
                <a:cs typeface="Times New Roman"/>
                <a:hlinkClick r:id="rId3"/>
              </a:rPr>
              <a:t>The High Court of Australia</a:t>
            </a:r>
            <a:endParaRPr lang="en-US">
              <a:latin typeface="Times New Roman"/>
              <a:cs typeface="Times New Roman"/>
            </a:endParaRPr>
          </a:p>
        </p:txBody>
      </p:sp>
      <p:pic>
        <p:nvPicPr>
          <p:cNvPr id="4" name="Content Placeholder 3"/>
          <p:cNvPicPr>
            <a:picLocks noGrp="1" noChangeAspect="1"/>
          </p:cNvPicPr>
          <p:nvPr>
            <p:ph idx="1"/>
          </p:nvPr>
        </p:nvPicPr>
        <p:blipFill>
          <a:blip r:embed="rId4"/>
          <a:stretch>
            <a:fillRect/>
          </a:stretch>
        </p:blipFill>
        <p:spPr>
          <a:xfrm>
            <a:off x="1350615" y="1653655"/>
            <a:ext cx="6442769" cy="4925821"/>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3896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055"/>
            <a:ext cx="8229600" cy="1143000"/>
          </a:xfrm>
        </p:spPr>
        <p:style>
          <a:lnRef idx="2">
            <a:schemeClr val="dk1"/>
          </a:lnRef>
          <a:fillRef idx="1">
            <a:schemeClr val="lt1"/>
          </a:fillRef>
          <a:effectRef idx="0">
            <a:schemeClr val="dk1"/>
          </a:effectRef>
          <a:fontRef idx="minor">
            <a:schemeClr val="dk1"/>
          </a:fontRef>
        </p:style>
        <p:txBody>
          <a:bodyPr>
            <a:normAutofit/>
          </a:bodyPr>
          <a:lstStyle/>
          <a:p>
            <a:r>
              <a:rPr lang="en-US" b="1">
                <a:solidFill>
                  <a:srgbClr val="3366FF"/>
                </a:solidFill>
                <a:latin typeface="Times New Roman"/>
                <a:cs typeface="Times New Roman"/>
              </a:rPr>
              <a:t>State Court Hierarchy</a:t>
            </a:r>
          </a:p>
        </p:txBody>
      </p:sp>
      <p:sp>
        <p:nvSpPr>
          <p:cNvPr id="3" name="Content Placeholder 2"/>
          <p:cNvSpPr>
            <a:spLocks noGrp="1"/>
          </p:cNvSpPr>
          <p:nvPr>
            <p:ph idx="1"/>
          </p:nvPr>
        </p:nvSpPr>
        <p:spPr>
          <a:xfrm>
            <a:off x="457200" y="1454148"/>
            <a:ext cx="8229600" cy="5169073"/>
          </a:xfrm>
        </p:spPr>
        <p:style>
          <a:lnRef idx="2">
            <a:schemeClr val="dk1"/>
          </a:lnRef>
          <a:fillRef idx="1">
            <a:schemeClr val="lt1"/>
          </a:fillRef>
          <a:effectRef idx="0">
            <a:schemeClr val="dk1"/>
          </a:effectRef>
          <a:fontRef idx="minor">
            <a:schemeClr val="dk1"/>
          </a:fontRef>
        </p:style>
        <p:txBody>
          <a:bodyPr>
            <a:noAutofit/>
          </a:bodyPr>
          <a:lstStyle/>
          <a:p>
            <a:r>
              <a:rPr lang="en-US" sz="2400">
                <a:solidFill>
                  <a:schemeClr val="bg1"/>
                </a:solidFill>
                <a:highlight>
                  <a:srgbClr val="FFFF00"/>
                </a:highlight>
                <a:latin typeface="Times New Roman"/>
                <a:cs typeface="Times New Roman"/>
              </a:rPr>
              <a:t>Supreme Court of Western Australia</a:t>
            </a:r>
          </a:p>
          <a:p>
            <a:pPr lvl="1"/>
            <a:r>
              <a:rPr lang="en-US" sz="2000">
                <a:solidFill>
                  <a:schemeClr val="bg1"/>
                </a:solidFill>
                <a:latin typeface="Times New Roman"/>
                <a:cs typeface="Times New Roman"/>
              </a:rPr>
              <a:t>Court of Appeals Division</a:t>
            </a:r>
          </a:p>
          <a:p>
            <a:pPr lvl="1"/>
            <a:r>
              <a:rPr lang="en-US" sz="2000">
                <a:solidFill>
                  <a:schemeClr val="bg1"/>
                </a:solidFill>
                <a:latin typeface="Times New Roman"/>
                <a:cs typeface="Times New Roman"/>
              </a:rPr>
              <a:t>General Division</a:t>
            </a:r>
          </a:p>
          <a:p>
            <a:pPr lvl="1"/>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Family Court of Western Australia</a:t>
            </a:r>
          </a:p>
          <a:p>
            <a:endParaRPr lang="en-US" sz="1000">
              <a:solidFill>
                <a:schemeClr val="bg1"/>
              </a:solidFill>
              <a:highlight>
                <a:srgbClr val="FFFF00"/>
              </a:highlight>
              <a:latin typeface="Times New Roman"/>
              <a:cs typeface="Times New Roman"/>
            </a:endParaRPr>
          </a:p>
          <a:p>
            <a:r>
              <a:rPr lang="en-US" sz="2400">
                <a:solidFill>
                  <a:schemeClr val="bg1"/>
                </a:solidFill>
                <a:highlight>
                  <a:srgbClr val="FFFF00"/>
                </a:highlight>
                <a:latin typeface="Times New Roman"/>
                <a:cs typeface="Times New Roman"/>
              </a:rPr>
              <a:t>District Court of Western Australia</a:t>
            </a:r>
          </a:p>
          <a:p>
            <a:pPr lvl="1"/>
            <a:r>
              <a:rPr lang="en-US" sz="2000">
                <a:solidFill>
                  <a:schemeClr val="bg1"/>
                </a:solidFill>
                <a:latin typeface="Times New Roman"/>
                <a:cs typeface="Times New Roman"/>
              </a:rPr>
              <a:t>Criminal division</a:t>
            </a:r>
          </a:p>
          <a:p>
            <a:pPr lvl="1"/>
            <a:r>
              <a:rPr lang="en-US" sz="2000">
                <a:solidFill>
                  <a:schemeClr val="bg1"/>
                </a:solidFill>
                <a:latin typeface="Times New Roman"/>
                <a:cs typeface="Times New Roman"/>
              </a:rPr>
              <a:t>Civil division</a:t>
            </a:r>
          </a:p>
          <a:p>
            <a:pPr marL="0" indent="0">
              <a:buNone/>
            </a:pPr>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Magistrates Court of Western Australia</a:t>
            </a:r>
          </a:p>
          <a:p>
            <a:pPr lvl="1"/>
            <a:r>
              <a:rPr lang="en-US" sz="2000">
                <a:solidFill>
                  <a:schemeClr val="bg1"/>
                </a:solidFill>
                <a:latin typeface="Times New Roman"/>
                <a:cs typeface="Times New Roman"/>
              </a:rPr>
              <a:t>Criminal division</a:t>
            </a:r>
          </a:p>
          <a:p>
            <a:pPr lvl="1"/>
            <a:r>
              <a:rPr lang="en-US" sz="2000">
                <a:solidFill>
                  <a:schemeClr val="bg1"/>
                </a:solidFill>
                <a:latin typeface="Times New Roman"/>
                <a:cs typeface="Times New Roman"/>
              </a:rPr>
              <a:t>Civil division</a:t>
            </a:r>
          </a:p>
          <a:p>
            <a:pPr lvl="1"/>
            <a:endParaRPr lang="en-US" sz="1000">
              <a:solidFill>
                <a:schemeClr val="bg1"/>
              </a:solidFill>
              <a:latin typeface="Times New Roman"/>
              <a:cs typeface="Times New Roman"/>
            </a:endParaRPr>
          </a:p>
          <a:p>
            <a:r>
              <a:rPr lang="en-US" sz="2400">
                <a:solidFill>
                  <a:schemeClr val="bg1"/>
                </a:solidFill>
                <a:highlight>
                  <a:srgbClr val="FFFF00"/>
                </a:highlight>
                <a:latin typeface="Times New Roman"/>
                <a:cs typeface="Times New Roman"/>
              </a:rPr>
              <a:t>Specialized Courts</a:t>
            </a:r>
          </a:p>
        </p:txBody>
      </p:sp>
    </p:spTree>
    <p:extLst>
      <p:ext uri="{BB962C8B-B14F-4D97-AF65-F5344CB8AC3E}">
        <p14:creationId xmlns:p14="http://schemas.microsoft.com/office/powerpoint/2010/main" val="344018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7942C-6C0E-A74C-AA56-BE9BDD367EEE}"/>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28182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DB6B1900F20043BAA4F21520E914F2" ma:contentTypeVersion="30" ma:contentTypeDescription="Create a new document." ma:contentTypeScope="" ma:versionID="e32c8261334a91fce3646f4173566721">
  <xsd:schema xmlns:xsd="http://www.w3.org/2001/XMLSchema" xmlns:xs="http://www.w3.org/2001/XMLSchema" xmlns:p="http://schemas.microsoft.com/office/2006/metadata/properties" xmlns:ns2="ae0bade6-daa7-4e33-bc09-d696bd8abfce" xmlns:ns3="4c41e5e2-bfe4-4cda-886f-38eeca04c97c" targetNamespace="http://schemas.microsoft.com/office/2006/metadata/properties" ma:root="true" ma:fieldsID="87bb3356eea5f8b56e97cd0ed6d8d0b5" ns2:_="" ns3:_="">
    <xsd:import namespace="ae0bade6-daa7-4e33-bc09-d696bd8abfce"/>
    <xsd:import namespace="4c41e5e2-bfe4-4cda-886f-38eeca04c97c"/>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0bade6-daa7-4e33-bc09-d696bd8abfce"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Tags" ma:internalName="MediaServiceAutoTags" ma:readOnly="true">
      <xsd:simpleType>
        <xsd:restriction base="dms:Text"/>
      </xsd:simpleType>
    </xsd:element>
    <xsd:element name="MediaServiceOCR" ma:index="31" nillable="true" ma:displayName="Extracted Text"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6" nillable="true" ma:displayName="MediaServiceAutoKeyPoints" ma:hidden="true" ma:internalName="MediaServiceAutoKeyPoints" ma:readOnly="true">
      <xsd:simpleType>
        <xsd:restriction base="dms:Note"/>
      </xsd:simpleType>
    </xsd:element>
    <xsd:element name="MediaServiceKeyPoints" ma:index="3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41e5e2-bfe4-4cda-886f-38eeca04c97c" elementFormDefault="qualified">
    <xsd:import namespace="http://schemas.microsoft.com/office/2006/documentManagement/types"/>
    <xsd:import namespace="http://schemas.microsoft.com/office/infopath/2007/PartnerControls"/>
    <xsd:element name="SharedWithUsers" ma:index="3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emplates xmlns="ae0bade6-daa7-4e33-bc09-d696bd8abfce" xsi:nil="true"/>
    <Self_Registration_Enabled xmlns="ae0bade6-daa7-4e33-bc09-d696bd8abfce" xsi:nil="true"/>
    <Student_Groups xmlns="ae0bade6-daa7-4e33-bc09-d696bd8abfce">
      <UserInfo>
        <DisplayName/>
        <AccountId xsi:nil="true"/>
        <AccountType/>
      </UserInfo>
    </Student_Groups>
    <Is_Collaboration_Space_Locked xmlns="ae0bade6-daa7-4e33-bc09-d696bd8abfce" xsi:nil="true"/>
    <Has_Teacher_Only_SectionGroup xmlns="ae0bade6-daa7-4e33-bc09-d696bd8abfce" xsi:nil="true"/>
    <CultureName xmlns="ae0bade6-daa7-4e33-bc09-d696bd8abfce" xsi:nil="true"/>
    <Invited_Teachers xmlns="ae0bade6-daa7-4e33-bc09-d696bd8abfce" xsi:nil="true"/>
    <Invited_Students xmlns="ae0bade6-daa7-4e33-bc09-d696bd8abfce" xsi:nil="true"/>
    <DefaultSectionNames xmlns="ae0bade6-daa7-4e33-bc09-d696bd8abfce" xsi:nil="true"/>
    <FolderType xmlns="ae0bade6-daa7-4e33-bc09-d696bd8abfce" xsi:nil="true"/>
    <Teachers xmlns="ae0bade6-daa7-4e33-bc09-d696bd8abfce">
      <UserInfo>
        <DisplayName/>
        <AccountId xsi:nil="true"/>
        <AccountType/>
      </UserInfo>
    </Teachers>
    <Distribution_Groups xmlns="ae0bade6-daa7-4e33-bc09-d696bd8abfce" xsi:nil="true"/>
    <AppVersion xmlns="ae0bade6-daa7-4e33-bc09-d696bd8abfce" xsi:nil="true"/>
    <LMS_Mappings xmlns="ae0bade6-daa7-4e33-bc09-d696bd8abfce" xsi:nil="true"/>
    <Math_Settings xmlns="ae0bade6-daa7-4e33-bc09-d696bd8abfce" xsi:nil="true"/>
    <Owner xmlns="ae0bade6-daa7-4e33-bc09-d696bd8abfce">
      <UserInfo>
        <DisplayName/>
        <AccountId xsi:nil="true"/>
        <AccountType/>
      </UserInfo>
    </Owner>
    <IsNotebookLocked xmlns="ae0bade6-daa7-4e33-bc09-d696bd8abfce" xsi:nil="true"/>
    <NotebookType xmlns="ae0bade6-daa7-4e33-bc09-d696bd8abfce" xsi:nil="true"/>
    <Students xmlns="ae0bade6-daa7-4e33-bc09-d696bd8abfce">
      <UserInfo>
        <DisplayName/>
        <AccountId xsi:nil="true"/>
        <AccountType/>
      </UserInfo>
    </Students>
    <TeamsChannelId xmlns="ae0bade6-daa7-4e33-bc09-d696bd8abfce" xsi:nil="true"/>
  </documentManagement>
</p:properties>
</file>

<file path=customXml/itemProps1.xml><?xml version="1.0" encoding="utf-8"?>
<ds:datastoreItem xmlns:ds="http://schemas.openxmlformats.org/officeDocument/2006/customXml" ds:itemID="{458E4799-7417-4A10-8BCD-C904B64DCB23}">
  <ds:schemaRefs>
    <ds:schemaRef ds:uri="http://schemas.microsoft.com/sharepoint/v3/contenttype/forms"/>
  </ds:schemaRefs>
</ds:datastoreItem>
</file>

<file path=customXml/itemProps2.xml><?xml version="1.0" encoding="utf-8"?>
<ds:datastoreItem xmlns:ds="http://schemas.openxmlformats.org/officeDocument/2006/customXml" ds:itemID="{B72FA3C0-055D-445D-99FD-4A4D7006AE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0bade6-daa7-4e33-bc09-d696bd8abfce"/>
    <ds:schemaRef ds:uri="4c41e5e2-bfe4-4cda-886f-38eeca04c9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8424CC-AC40-420A-9FEB-57FDEB876394}">
  <ds:schemaRefs>
    <ds:schemaRef ds:uri="ae0bade6-daa7-4e33-bc09-d696bd8abf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200</TotalTime>
  <Words>3099</Words>
  <Application>Microsoft Office PowerPoint</Application>
  <PresentationFormat>On-screen Show (4:3)</PresentationFormat>
  <Paragraphs>396</Paragraphs>
  <Slides>46</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Times New Roman</vt:lpstr>
      <vt:lpstr>Wingdings</vt:lpstr>
      <vt:lpstr>Office Theme</vt:lpstr>
      <vt:lpstr>PowerPoint Presentation</vt:lpstr>
      <vt:lpstr>Syllabus Dot Point </vt:lpstr>
      <vt:lpstr>Types of Laws Recap</vt:lpstr>
      <vt:lpstr>Ch. 3: The Judiciary</vt:lpstr>
      <vt:lpstr>Federal Court Hierarchy</vt:lpstr>
      <vt:lpstr>PowerPoint Presentation</vt:lpstr>
      <vt:lpstr>The High Court of Australia</vt:lpstr>
      <vt:lpstr>State Court Hierarchy</vt:lpstr>
      <vt:lpstr>PowerPoint Presentation</vt:lpstr>
      <vt:lpstr>Syllabus Dot Point </vt:lpstr>
      <vt:lpstr>Statutory Interpretation</vt:lpstr>
      <vt:lpstr>Statutory Interpretation</vt:lpstr>
      <vt:lpstr>Judicial Activism</vt:lpstr>
      <vt:lpstr>PowerPoint Presentation</vt:lpstr>
      <vt:lpstr>Appeals</vt:lpstr>
      <vt:lpstr>Statutory Interpretation</vt:lpstr>
      <vt:lpstr>Rules of Interpretation</vt:lpstr>
      <vt:lpstr>PowerPoint Presentation</vt:lpstr>
      <vt:lpstr>Another ‘literal’ case</vt:lpstr>
      <vt:lpstr>Rules of Interpretation</vt:lpstr>
      <vt:lpstr>PowerPoint Presentation</vt:lpstr>
      <vt:lpstr>Rules of Interpretation</vt:lpstr>
      <vt:lpstr>PowerPoint Presentation</vt:lpstr>
      <vt:lpstr>Judicial Discretion</vt:lpstr>
      <vt:lpstr>Syllabus Dot Point </vt:lpstr>
      <vt:lpstr>The Doctrine of Precedent</vt:lpstr>
      <vt:lpstr>PowerPoint Presentation</vt:lpstr>
      <vt:lpstr>Stare Decisis</vt:lpstr>
      <vt:lpstr>Principles of Law</vt:lpstr>
      <vt:lpstr>Judicial Reasoning</vt:lpstr>
      <vt:lpstr>Ratio Decidendi</vt:lpstr>
      <vt:lpstr>Obiter Dicta</vt:lpstr>
      <vt:lpstr>So how does it all work?</vt:lpstr>
      <vt:lpstr>Binding v Persuasive Precedents</vt:lpstr>
      <vt:lpstr>Binding Precedent</vt:lpstr>
      <vt:lpstr>Persuasive Precedent</vt:lpstr>
      <vt:lpstr>Binding v Persuasive</vt:lpstr>
      <vt:lpstr>Avoiding or Changing Precedent</vt:lpstr>
      <vt:lpstr>Research Notes</vt:lpstr>
      <vt:lpstr>Avoiding or Changing Precedent</vt:lpstr>
      <vt:lpstr>Case Studies</vt:lpstr>
      <vt:lpstr>Landmark Decisions</vt:lpstr>
      <vt:lpstr>Summary</vt:lpstr>
      <vt:lpstr>Review</vt:lpstr>
      <vt:lpstr>Syllabus Dot Point </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Annabelle Farley</dc:creator>
  <cp:lastModifiedBy>Morgan Ball (John XXIII College - Mount Claremont)</cp:lastModifiedBy>
  <cp:revision>11</cp:revision>
  <cp:lastPrinted>2017-04-04T00:45:53Z</cp:lastPrinted>
  <dcterms:created xsi:type="dcterms:W3CDTF">2016-07-21T01:09:46Z</dcterms:created>
  <dcterms:modified xsi:type="dcterms:W3CDTF">2023-03-22T03:47:18Z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0x01010067DB6B1900F20043BAA4F21520E914F2</vt:lpwstr>
  </property>
</Properties>
</file>